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66" r:id="rId3"/>
    <p:sldId id="281" r:id="rId4"/>
    <p:sldId id="280" r:id="rId5"/>
    <p:sldId id="287" r:id="rId6"/>
    <p:sldId id="289" r:id="rId7"/>
    <p:sldId id="290" r:id="rId8"/>
    <p:sldId id="282" r:id="rId9"/>
    <p:sldId id="275" r:id="rId10"/>
    <p:sldId id="283" r:id="rId11"/>
    <p:sldId id="269" r:id="rId12"/>
    <p:sldId id="285" r:id="rId13"/>
    <p:sldId id="270" r:id="rId14"/>
    <p:sldId id="274" r:id="rId15"/>
    <p:sldId id="286" r:id="rId16"/>
    <p:sldId id="276" r:id="rId17"/>
    <p:sldId id="273" r:id="rId18"/>
    <p:sldId id="278" r:id="rId19"/>
    <p:sldId id="271" r:id="rId20"/>
    <p:sldId id="279" r:id="rId21"/>
    <p:sldId id="261"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72" autoAdjust="0"/>
  </p:normalViewPr>
  <p:slideViewPr>
    <p:cSldViewPr>
      <p:cViewPr varScale="1">
        <p:scale>
          <a:sx n="70" d="100"/>
          <a:sy n="70" d="100"/>
        </p:scale>
        <p:origin x="183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A28816B-83F3-4E17-8C65-331681D98A61}" type="datetimeFigureOut">
              <a:rPr lang="en-GB" smtClean="0"/>
              <a:t>22/03/2022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8DD9E25-0AF6-4EC5-9E48-DA0D10899982}" type="slidenum">
              <a:rPr lang="en-GB" smtClean="0"/>
              <a:t>‹#›</a:t>
            </a:fld>
            <a:endParaRPr lang="en-GB"/>
          </a:p>
        </p:txBody>
      </p:sp>
    </p:spTree>
    <p:extLst>
      <p:ext uri="{BB962C8B-B14F-4D97-AF65-F5344CB8AC3E}">
        <p14:creationId xmlns:p14="http://schemas.microsoft.com/office/powerpoint/2010/main" val="330058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6332"/>
          </a:xfrm>
          <a:prstGeom prst="rect">
            <a:avLst/>
          </a:prstGeom>
        </p:spPr>
        <p:txBody>
          <a:bodyPr vert="horz" lIns="91440" tIns="45720" rIns="91440" bIns="45720" rtlCol="0"/>
          <a:lstStyle>
            <a:lvl1pPr algn="r">
              <a:defRPr sz="1200"/>
            </a:lvl1pPr>
          </a:lstStyle>
          <a:p>
            <a:fld id="{AB7D8423-7DD3-488E-8B48-97F7E6404175}" type="datetimeFigureOut">
              <a:rPr lang="en-GB" smtClean="0"/>
              <a:pPr/>
              <a:t>22/03/2022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74FC14F2-8AC7-4371-B581-076DF3E45E02}" type="slidenum">
              <a:rPr lang="en-GB" smtClean="0"/>
              <a:pPr/>
              <a:t>‹#›</a:t>
            </a:fld>
            <a:endParaRPr lang="en-GB"/>
          </a:p>
        </p:txBody>
      </p:sp>
    </p:spTree>
    <p:extLst>
      <p:ext uri="{BB962C8B-B14F-4D97-AF65-F5344CB8AC3E}">
        <p14:creationId xmlns:p14="http://schemas.microsoft.com/office/powerpoint/2010/main" val="4269142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owerhamlets.gov.uk/lgnl/community_and_living/borough_statistics/Area_profiles.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emocracy.towerhamlets.gov.uk/mgMemberIndex.aspx?FN=WARD&amp;VW=LIST&amp;PIC=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democracy.towerhamlets.gov.uk/mgUserInfo.aspx?UID=179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owerhamlets.gov.uk/Documents/Finance/Local-taxation/Council-tax/Council_Tax_Booklet_v5.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owerhamlets.gov.uk/lgnl/council_and_democracy/council_and_democracy.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a:t>Print off</a:t>
            </a:r>
            <a:r>
              <a:rPr lang="en-GB" baseline="0" dirty="0"/>
              <a:t> and </a:t>
            </a:r>
            <a:r>
              <a:rPr lang="en-GB" b="1" u="sng" baseline="0" dirty="0"/>
              <a:t>hand out</a:t>
            </a:r>
            <a:r>
              <a:rPr lang="en-GB" baseline="0" dirty="0"/>
              <a:t> the next slide x1 per student – starter activity</a:t>
            </a:r>
          </a:p>
          <a:p>
            <a:r>
              <a:rPr lang="en-GB" b="1" u="sng" dirty="0"/>
              <a:t>H/W</a:t>
            </a:r>
            <a:r>
              <a:rPr lang="en-GB" b="0" u="none" dirty="0"/>
              <a:t> - </a:t>
            </a:r>
            <a:r>
              <a:rPr lang="en-GB" b="1" u="sng" dirty="0"/>
              <a:t>Print off</a:t>
            </a:r>
            <a:r>
              <a:rPr lang="en-GB" b="0" u="none" dirty="0"/>
              <a:t> the worksheet</a:t>
            </a:r>
            <a:r>
              <a:rPr lang="en-GB" b="0" u="none" baseline="0" dirty="0"/>
              <a:t> from the file called “L2 - Tower Hamlets Borough Council Services- Internet HW” x1 per student </a:t>
            </a:r>
            <a:endParaRPr lang="en-GB" b="1" u="sng"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1</a:t>
            </a:fld>
            <a:endParaRPr lang="en-GB"/>
          </a:p>
        </p:txBody>
      </p:sp>
    </p:spTree>
    <p:extLst>
      <p:ext uri="{BB962C8B-B14F-4D97-AF65-F5344CB8AC3E}">
        <p14:creationId xmlns:p14="http://schemas.microsoft.com/office/powerpoint/2010/main" val="1126429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a:t>Additional Teacher Info:</a:t>
            </a:r>
          </a:p>
          <a:p>
            <a:r>
              <a:rPr lang="en-US" sz="1200" b="1" i="0" kern="1200" dirty="0">
                <a:solidFill>
                  <a:schemeClr val="tx1"/>
                </a:solidFill>
                <a:effectLst/>
                <a:latin typeface="+mn-lt"/>
                <a:ea typeface="+mn-ea"/>
                <a:cs typeface="+mn-cs"/>
              </a:rPr>
              <a:t>Cllr </a:t>
            </a:r>
            <a:r>
              <a:rPr lang="en-US" sz="1200" b="1" i="0" kern="1200" dirty="0" err="1">
                <a:solidFill>
                  <a:schemeClr val="tx1"/>
                </a:solidFill>
                <a:effectLst/>
                <a:latin typeface="+mn-lt"/>
                <a:ea typeface="+mn-ea"/>
                <a:cs typeface="+mn-cs"/>
              </a:rPr>
              <a:t>Rabina</a:t>
            </a:r>
            <a:r>
              <a:rPr lang="en-US" sz="1200" b="1" i="0" kern="1200" dirty="0">
                <a:solidFill>
                  <a:schemeClr val="tx1"/>
                </a:solidFill>
                <a:effectLst/>
                <a:latin typeface="+mn-lt"/>
                <a:ea typeface="+mn-ea"/>
                <a:cs typeface="+mn-cs"/>
              </a:rPr>
              <a:t> Khan</a:t>
            </a:r>
            <a:r>
              <a:rPr lang="en-US" sz="1200" b="0" i="0" kern="1200" dirty="0">
                <a:solidFill>
                  <a:schemeClr val="tx1"/>
                </a:solidFill>
                <a:effectLst/>
                <a:latin typeface="+mn-lt"/>
                <a:ea typeface="+mn-ea"/>
                <a:cs typeface="+mn-cs"/>
              </a:rPr>
              <a:t> joined the Liberal Democrat party in 2018, after dissolving the People's Alliance of Tower Hamlets</a:t>
            </a:r>
            <a:r>
              <a:rPr lang="en-US" sz="1200" b="0" i="0" kern="1200" baseline="0" dirty="0">
                <a:solidFill>
                  <a:schemeClr val="tx1"/>
                </a:solidFill>
                <a:effectLst/>
                <a:latin typeface="+mn-lt"/>
                <a:ea typeface="+mn-ea"/>
                <a:cs typeface="+mn-cs"/>
              </a:rPr>
              <a:t> party, and after she had already been elected as a </a:t>
            </a:r>
            <a:r>
              <a:rPr lang="en-US" sz="1200" b="0" i="0" kern="1200" baseline="0" dirty="0" err="1">
                <a:solidFill>
                  <a:schemeClr val="tx1"/>
                </a:solidFill>
                <a:effectLst/>
                <a:latin typeface="+mn-lt"/>
                <a:ea typeface="+mn-ea"/>
                <a:cs typeface="+mn-cs"/>
              </a:rPr>
              <a:t>councillor</a:t>
            </a:r>
            <a:r>
              <a:rPr lang="en-US" sz="1200" b="0" i="0" kern="1200" baseline="0" dirty="0">
                <a:solidFill>
                  <a:schemeClr val="tx1"/>
                </a:solidFill>
                <a:effectLst/>
                <a:latin typeface="+mn-lt"/>
                <a:ea typeface="+mn-ea"/>
                <a:cs typeface="+mn-cs"/>
              </a:rPr>
              <a:t>. This is why there were no Lib Dem </a:t>
            </a:r>
            <a:r>
              <a:rPr lang="en-US" sz="1200" b="0" i="0" kern="1200" baseline="0" dirty="0" err="1">
                <a:solidFill>
                  <a:schemeClr val="tx1"/>
                </a:solidFill>
                <a:effectLst/>
                <a:latin typeface="+mn-lt"/>
                <a:ea typeface="+mn-ea"/>
                <a:cs typeface="+mn-cs"/>
              </a:rPr>
              <a:t>Councillors</a:t>
            </a:r>
            <a:r>
              <a:rPr lang="en-US" sz="1200" b="0" i="0" kern="1200" baseline="0" dirty="0">
                <a:solidFill>
                  <a:schemeClr val="tx1"/>
                </a:solidFill>
                <a:effectLst/>
                <a:latin typeface="+mn-lt"/>
                <a:ea typeface="+mn-ea"/>
                <a:cs typeface="+mn-cs"/>
              </a:rPr>
              <a:t> listed on the 2018 election results!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http://www.towerhamletslibdems.org.uk/councillor_rabina_khan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Cllr Harun Miah</a:t>
            </a:r>
            <a:r>
              <a:rPr lang="en-GB" dirty="0"/>
              <a:t> </a:t>
            </a:r>
            <a:r>
              <a:rPr lang="en-GB" sz="1200" b="0" i="0" kern="1200" dirty="0">
                <a:solidFill>
                  <a:schemeClr val="tx1"/>
                </a:solidFill>
                <a:effectLst/>
                <a:latin typeface="+mn-lt"/>
                <a:ea typeface="+mn-ea"/>
                <a:cs typeface="+mn-cs"/>
              </a:rPr>
              <a:t>won his seat</a:t>
            </a:r>
            <a:r>
              <a:rPr lang="en-GB" sz="1200" b="0" i="0" kern="1200" baseline="0" dirty="0">
                <a:solidFill>
                  <a:schemeClr val="tx1"/>
                </a:solidFill>
                <a:effectLst/>
                <a:latin typeface="+mn-lt"/>
                <a:ea typeface="+mn-ea"/>
                <a:cs typeface="+mn-cs"/>
              </a:rPr>
              <a:t> on the THBC through a by-election in 2019, winning a seat for the Shadwell ward. </a:t>
            </a:r>
            <a:r>
              <a:rPr lang="en-US" sz="1200" b="0" i="0" kern="1200" baseline="0" dirty="0">
                <a:solidFill>
                  <a:schemeClr val="tx1"/>
                </a:solidFill>
                <a:effectLst/>
                <a:latin typeface="+mn-lt"/>
                <a:ea typeface="+mn-ea"/>
                <a:cs typeface="+mn-cs"/>
              </a:rPr>
              <a:t>This is why there were no Aspire </a:t>
            </a:r>
            <a:r>
              <a:rPr lang="en-US" sz="1200" b="0" i="0" kern="1200" baseline="0" dirty="0" err="1">
                <a:solidFill>
                  <a:schemeClr val="tx1"/>
                </a:solidFill>
                <a:effectLst/>
                <a:latin typeface="+mn-lt"/>
                <a:ea typeface="+mn-ea"/>
                <a:cs typeface="+mn-cs"/>
              </a:rPr>
              <a:t>Councillors</a:t>
            </a:r>
            <a:r>
              <a:rPr lang="en-US" sz="1200" b="0" i="0" kern="1200" baseline="0" dirty="0">
                <a:solidFill>
                  <a:schemeClr val="tx1"/>
                </a:solidFill>
                <a:effectLst/>
                <a:latin typeface="+mn-lt"/>
                <a:ea typeface="+mn-ea"/>
                <a:cs typeface="+mn-cs"/>
              </a:rPr>
              <a:t> listed on the 2018 election results!</a:t>
            </a: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https://en.wikipedia.org/wiki/Aspire_(political_party)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a:t>
            </a:r>
          </a:p>
          <a:p>
            <a:r>
              <a:rPr lang="en-GB" dirty="0">
                <a:hlinkClick r:id="rId3"/>
              </a:rPr>
              <a:t>https://www.towerhamlets.gov.uk/lgnl/community_and_living/borough_statistics/Area_profiles.aspx</a:t>
            </a:r>
            <a:endParaRPr lang="en-GB" dirty="0"/>
          </a:p>
          <a:p>
            <a:r>
              <a:rPr lang="en-GB" dirty="0">
                <a:hlinkClick r:id="rId4"/>
              </a:rPr>
              <a:t>https://democracy.towerhamlets.gov.uk/mgMemberIndex.aspx?FN=WARD&amp;VW=LIST&amp;PIC=0</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11</a:t>
            </a:fld>
            <a:endParaRPr lang="en-GB"/>
          </a:p>
        </p:txBody>
      </p:sp>
    </p:spTree>
    <p:extLst>
      <p:ext uri="{BB962C8B-B14F-4D97-AF65-F5344CB8AC3E}">
        <p14:creationId xmlns:p14="http://schemas.microsoft.com/office/powerpoint/2010/main" val="384897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12</a:t>
            </a:fld>
            <a:endParaRPr lang="en-GB"/>
          </a:p>
        </p:txBody>
      </p:sp>
    </p:spTree>
    <p:extLst>
      <p:ext uri="{BB962C8B-B14F-4D97-AF65-F5344CB8AC3E}">
        <p14:creationId xmlns:p14="http://schemas.microsoft.com/office/powerpoint/2010/main" val="98494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http://democracy.towerhamlets.gov.uk/mgUserInfo.aspx?UID=1794</a:t>
            </a:r>
            <a:endParaRPr lang="en-GB" b="1" u="sng"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13</a:t>
            </a:fld>
            <a:endParaRPr lang="en-GB"/>
          </a:p>
        </p:txBody>
      </p:sp>
    </p:spTree>
    <p:extLst>
      <p:ext uri="{BB962C8B-B14F-4D97-AF65-F5344CB8AC3E}">
        <p14:creationId xmlns:p14="http://schemas.microsoft.com/office/powerpoint/2010/main" val="3573716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Click on</a:t>
            </a:r>
            <a:r>
              <a:rPr lang="en-GB" b="0" u="none" dirty="0"/>
              <a:t> each</a:t>
            </a:r>
            <a:r>
              <a:rPr lang="en-GB" b="0" u="none" baseline="0" dirty="0"/>
              <a:t> person’s image to open the hyperlink to their councillor webpage – demonstrate just one person to the class</a:t>
            </a:r>
          </a:p>
        </p:txBody>
      </p:sp>
      <p:sp>
        <p:nvSpPr>
          <p:cNvPr id="4" name="Slide Number Placeholder 3"/>
          <p:cNvSpPr>
            <a:spLocks noGrp="1"/>
          </p:cNvSpPr>
          <p:nvPr>
            <p:ph type="sldNum" sz="quarter" idx="10"/>
          </p:nvPr>
        </p:nvSpPr>
        <p:spPr/>
        <p:txBody>
          <a:bodyPr/>
          <a:lstStyle/>
          <a:p>
            <a:fld id="{74FC14F2-8AC7-4371-B581-076DF3E45E02}" type="slidenum">
              <a:rPr lang="en-GB" smtClean="0"/>
              <a:pPr/>
              <a:t>14</a:t>
            </a:fld>
            <a:endParaRPr lang="en-GB"/>
          </a:p>
        </p:txBody>
      </p:sp>
    </p:spTree>
    <p:extLst>
      <p:ext uri="{BB962C8B-B14F-4D97-AF65-F5344CB8AC3E}">
        <p14:creationId xmlns:p14="http://schemas.microsoft.com/office/powerpoint/2010/main" val="224749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15</a:t>
            </a:fld>
            <a:endParaRPr lang="en-GB"/>
          </a:p>
        </p:txBody>
      </p:sp>
    </p:spTree>
    <p:extLst>
      <p:ext uri="{BB962C8B-B14F-4D97-AF65-F5344CB8AC3E}">
        <p14:creationId xmlns:p14="http://schemas.microsoft.com/office/powerpoint/2010/main" val="270150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16</a:t>
            </a:fld>
            <a:endParaRPr lang="en-GB"/>
          </a:p>
        </p:txBody>
      </p:sp>
    </p:spTree>
    <p:extLst>
      <p:ext uri="{BB962C8B-B14F-4D97-AF65-F5344CB8AC3E}">
        <p14:creationId xmlns:p14="http://schemas.microsoft.com/office/powerpoint/2010/main" val="74908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https://www.towerhamlets.gov.uk/Documents/Finance/Local-taxation/Council-tax/Council_Tax_Booklet_v5.pdf</a:t>
            </a:r>
            <a:endParaRPr lang="en-GB"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17</a:t>
            </a:fld>
            <a:endParaRPr lang="en-GB"/>
          </a:p>
        </p:txBody>
      </p:sp>
    </p:spTree>
    <p:extLst>
      <p:ext uri="{BB962C8B-B14F-4D97-AF65-F5344CB8AC3E}">
        <p14:creationId xmlns:p14="http://schemas.microsoft.com/office/powerpoint/2010/main" val="2755536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18</a:t>
            </a:fld>
            <a:endParaRPr lang="en-GB"/>
          </a:p>
        </p:txBody>
      </p:sp>
    </p:spTree>
    <p:extLst>
      <p:ext uri="{BB962C8B-B14F-4D97-AF65-F5344CB8AC3E}">
        <p14:creationId xmlns:p14="http://schemas.microsoft.com/office/powerpoint/2010/main" val="2697075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a:t>Print off</a:t>
            </a:r>
            <a:r>
              <a:rPr lang="en-GB" dirty="0"/>
              <a:t> and </a:t>
            </a:r>
            <a:r>
              <a:rPr lang="en-GB" b="1" u="sng" dirty="0"/>
              <a:t>hand</a:t>
            </a:r>
            <a:r>
              <a:rPr lang="en-GB" b="1" u="sng" baseline="0" dirty="0"/>
              <a:t> out</a:t>
            </a:r>
            <a:r>
              <a:rPr lang="en-GB" baseline="0" dirty="0"/>
              <a:t> x1 per student pp2 of the doc “</a:t>
            </a:r>
            <a:r>
              <a:rPr lang="en-GB" sz="1200" b="1" kern="1200" baseline="0" dirty="0">
                <a:solidFill>
                  <a:schemeClr val="tx1"/>
                </a:solidFill>
                <a:latin typeface="+mn-lt"/>
                <a:ea typeface="+mn-ea"/>
                <a:cs typeface="+mn-cs"/>
              </a:rPr>
              <a:t>learning through local elections – student worksheet 7”</a:t>
            </a:r>
            <a:r>
              <a:rPr lang="en-GB" sz="1200" b="0" kern="1200" baseline="0" dirty="0">
                <a:solidFill>
                  <a:schemeClr val="tx1"/>
                </a:solidFill>
                <a:latin typeface="+mn-lt"/>
                <a:ea typeface="+mn-ea"/>
                <a:cs typeface="+mn-cs"/>
              </a:rPr>
              <a:t> from the folder</a:t>
            </a:r>
          </a:p>
          <a:p>
            <a:r>
              <a:rPr lang="en-GB" sz="1200" b="1" u="sng" kern="1200" baseline="0" dirty="0">
                <a:solidFill>
                  <a:schemeClr val="tx1"/>
                </a:solidFill>
                <a:latin typeface="+mn-lt"/>
                <a:ea typeface="+mn-ea"/>
                <a:cs typeface="+mn-cs"/>
              </a:rPr>
              <a:t>Read through</a:t>
            </a:r>
            <a:r>
              <a:rPr lang="en-GB" sz="1200" b="0" kern="1200" baseline="0" dirty="0">
                <a:solidFill>
                  <a:schemeClr val="tx1"/>
                </a:solidFill>
                <a:latin typeface="+mn-lt"/>
                <a:ea typeface="+mn-ea"/>
                <a:cs typeface="+mn-cs"/>
              </a:rPr>
              <a:t> this slide and the next together as a class.</a:t>
            </a:r>
          </a:p>
          <a:p>
            <a:r>
              <a:rPr lang="en-GB" sz="1200" b="1" u="sng" kern="1200" baseline="0" dirty="0">
                <a:solidFill>
                  <a:schemeClr val="tx1"/>
                </a:solidFill>
                <a:latin typeface="+mn-lt"/>
                <a:ea typeface="+mn-ea"/>
                <a:cs typeface="+mn-cs"/>
              </a:rPr>
              <a:t>Ensure that</a:t>
            </a:r>
            <a:r>
              <a:rPr lang="en-GB" sz="1200" b="0" kern="1200" baseline="0" dirty="0">
                <a:solidFill>
                  <a:schemeClr val="tx1"/>
                </a:solidFill>
                <a:latin typeface="+mn-lt"/>
                <a:ea typeface="+mn-ea"/>
                <a:cs typeface="+mn-cs"/>
              </a:rPr>
              <a:t> students understand that they work in a pair, but each student fills in their own worksheet</a:t>
            </a:r>
            <a:endParaRPr lang="en-GB" b="0"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19</a:t>
            </a:fld>
            <a:endParaRPr lang="en-GB"/>
          </a:p>
        </p:txBody>
      </p:sp>
    </p:spTree>
    <p:extLst>
      <p:ext uri="{BB962C8B-B14F-4D97-AF65-F5344CB8AC3E}">
        <p14:creationId xmlns:p14="http://schemas.microsoft.com/office/powerpoint/2010/main" val="156981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20</a:t>
            </a:fld>
            <a:endParaRPr lang="en-GB"/>
          </a:p>
        </p:txBody>
      </p:sp>
    </p:spTree>
    <p:extLst>
      <p:ext uri="{BB962C8B-B14F-4D97-AF65-F5344CB8AC3E}">
        <p14:creationId xmlns:p14="http://schemas.microsoft.com/office/powerpoint/2010/main" val="297886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a:t>Starter Worksheet</a:t>
            </a:r>
          </a:p>
        </p:txBody>
      </p:sp>
      <p:sp>
        <p:nvSpPr>
          <p:cNvPr id="4" name="Slide Number Placeholder 3"/>
          <p:cNvSpPr>
            <a:spLocks noGrp="1"/>
          </p:cNvSpPr>
          <p:nvPr>
            <p:ph type="sldNum" sz="quarter" idx="10"/>
          </p:nvPr>
        </p:nvSpPr>
        <p:spPr/>
        <p:txBody>
          <a:bodyPr/>
          <a:lstStyle/>
          <a:p>
            <a:fld id="{74FC14F2-8AC7-4371-B581-076DF3E45E02}" type="slidenum">
              <a:rPr lang="en-GB" smtClean="0"/>
              <a:pPr/>
              <a:t>2</a:t>
            </a:fld>
            <a:endParaRPr lang="en-GB"/>
          </a:p>
        </p:txBody>
      </p:sp>
    </p:spTree>
    <p:extLst>
      <p:ext uri="{BB962C8B-B14F-4D97-AF65-F5344CB8AC3E}">
        <p14:creationId xmlns:p14="http://schemas.microsoft.com/office/powerpoint/2010/main" val="297965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21</a:t>
            </a:fld>
            <a:endParaRPr lang="en-GB"/>
          </a:p>
        </p:txBody>
      </p:sp>
    </p:spTree>
    <p:extLst>
      <p:ext uri="{BB962C8B-B14F-4D97-AF65-F5344CB8AC3E}">
        <p14:creationId xmlns:p14="http://schemas.microsoft.com/office/powerpoint/2010/main" val="61532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Read</a:t>
            </a:r>
            <a:r>
              <a:rPr lang="en-GB" b="1" u="sng" baseline="0" dirty="0"/>
              <a:t> through</a:t>
            </a:r>
            <a:r>
              <a:rPr lang="en-GB" baseline="0" dirty="0"/>
              <a:t> this slide, and the next two slides, together as a class</a:t>
            </a:r>
            <a:endParaRPr lang="en-US"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3</a:t>
            </a:fld>
            <a:endParaRPr lang="en-GB"/>
          </a:p>
        </p:txBody>
      </p:sp>
    </p:spTree>
    <p:extLst>
      <p:ext uri="{BB962C8B-B14F-4D97-AF65-F5344CB8AC3E}">
        <p14:creationId xmlns:p14="http://schemas.microsoft.com/office/powerpoint/2010/main" val="207379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4</a:t>
            </a:fld>
            <a:endParaRPr lang="en-GB"/>
          </a:p>
        </p:txBody>
      </p:sp>
    </p:spTree>
    <p:extLst>
      <p:ext uri="{BB962C8B-B14F-4D97-AF65-F5344CB8AC3E}">
        <p14:creationId xmlns:p14="http://schemas.microsoft.com/office/powerpoint/2010/main" val="11465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a:t>Answers</a:t>
            </a:r>
            <a:r>
              <a:rPr lang="en-GB" dirty="0"/>
              <a:t> on the next slide…</a:t>
            </a:r>
          </a:p>
        </p:txBody>
      </p:sp>
      <p:sp>
        <p:nvSpPr>
          <p:cNvPr id="4" name="Slide Number Placeholder 3"/>
          <p:cNvSpPr>
            <a:spLocks noGrp="1"/>
          </p:cNvSpPr>
          <p:nvPr>
            <p:ph type="sldNum" sz="quarter" idx="10"/>
          </p:nvPr>
        </p:nvSpPr>
        <p:spPr/>
        <p:txBody>
          <a:bodyPr/>
          <a:lstStyle/>
          <a:p>
            <a:fld id="{74FC14F2-8AC7-4371-B581-076DF3E45E02}" type="slidenum">
              <a:rPr lang="en-GB" smtClean="0"/>
              <a:pPr/>
              <a:t>6</a:t>
            </a:fld>
            <a:endParaRPr lang="en-GB"/>
          </a:p>
        </p:txBody>
      </p:sp>
    </p:spTree>
    <p:extLst>
      <p:ext uri="{BB962C8B-B14F-4D97-AF65-F5344CB8AC3E}">
        <p14:creationId xmlns:p14="http://schemas.microsoft.com/office/powerpoint/2010/main" val="43814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Source:</a:t>
            </a:r>
          </a:p>
          <a:p>
            <a:r>
              <a:rPr lang="en-GB" dirty="0"/>
              <a:t>https://www.bbc.co.uk/news/uk-england-47666080</a:t>
            </a:r>
          </a:p>
        </p:txBody>
      </p:sp>
      <p:sp>
        <p:nvSpPr>
          <p:cNvPr id="4" name="Slide Number Placeholder 3"/>
          <p:cNvSpPr>
            <a:spLocks noGrp="1"/>
          </p:cNvSpPr>
          <p:nvPr>
            <p:ph type="sldNum" sz="quarter" idx="10"/>
          </p:nvPr>
        </p:nvSpPr>
        <p:spPr/>
        <p:txBody>
          <a:bodyPr/>
          <a:lstStyle/>
          <a:p>
            <a:fld id="{74FC14F2-8AC7-4371-B581-076DF3E45E02}" type="slidenum">
              <a:rPr lang="en-GB" smtClean="0"/>
              <a:pPr/>
              <a:t>7</a:t>
            </a:fld>
            <a:endParaRPr lang="en-GB"/>
          </a:p>
        </p:txBody>
      </p:sp>
    </p:spTree>
    <p:extLst>
      <p:ext uri="{BB962C8B-B14F-4D97-AF65-F5344CB8AC3E}">
        <p14:creationId xmlns:p14="http://schemas.microsoft.com/office/powerpoint/2010/main" val="338800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Print off</a:t>
            </a:r>
            <a:r>
              <a:rPr lang="en-GB" b="0" u="none" dirty="0"/>
              <a:t> (3 slides</a:t>
            </a:r>
            <a:r>
              <a:rPr lang="en-GB" b="0" u="none" baseline="0" dirty="0"/>
              <a:t> to a page, double-sided) </a:t>
            </a:r>
            <a:r>
              <a:rPr lang="en-GB" b="0" u="none" dirty="0"/>
              <a:t>and </a:t>
            </a:r>
            <a:r>
              <a:rPr lang="en-GB" b="1" u="sng" dirty="0"/>
              <a:t>hand</a:t>
            </a:r>
            <a:r>
              <a:rPr lang="en-GB" b="1" u="sng" baseline="0" dirty="0"/>
              <a:t> out</a:t>
            </a:r>
            <a:r>
              <a:rPr lang="en-GB" b="0" u="none" baseline="0" dirty="0"/>
              <a:t> x1 per student slides 9, 11, 13, 14, 16, 17</a:t>
            </a:r>
          </a:p>
          <a:p>
            <a:endParaRPr lang="en-GB" b="0" u="none" dirty="0"/>
          </a:p>
          <a:p>
            <a:pPr marL="228600" indent="-228600">
              <a:buFont typeface="+mj-lt"/>
              <a:buAutoNum type="arabicPeriod"/>
            </a:pPr>
            <a:r>
              <a:rPr lang="en-GB" b="1" u="sng" dirty="0"/>
              <a:t>Read</a:t>
            </a:r>
            <a:r>
              <a:rPr lang="en-GB" b="0" u="none" dirty="0"/>
              <a:t> through each INFORMATION slide as a class (</a:t>
            </a:r>
            <a:r>
              <a:rPr lang="en-GB" b="0" u="none" baseline="0" dirty="0"/>
              <a:t>9, 11, 13, 14, 16, 17)</a:t>
            </a:r>
          </a:p>
          <a:p>
            <a:pPr marL="228600" indent="-228600">
              <a:buFont typeface="+mj-lt"/>
              <a:buAutoNum type="arabicPeriod"/>
            </a:pPr>
            <a:r>
              <a:rPr lang="en-GB" b="1" u="sng" dirty="0"/>
              <a:t>Ask</a:t>
            </a:r>
            <a:r>
              <a:rPr lang="en-GB" b="0" u="none" dirty="0"/>
              <a:t> the students</a:t>
            </a:r>
            <a:r>
              <a:rPr lang="en-GB" b="0" u="none" baseline="0" dirty="0"/>
              <a:t> to complete the questions on the slide after (10,12,15,18).</a:t>
            </a:r>
          </a:p>
          <a:p>
            <a:pPr marL="228600" indent="-228600">
              <a:buFont typeface="+mj-lt"/>
              <a:buAutoNum type="arabicPeriod"/>
            </a:pPr>
            <a:r>
              <a:rPr lang="en-GB" b="1" u="sng" baseline="0" dirty="0"/>
              <a:t>Instruct</a:t>
            </a:r>
            <a:r>
              <a:rPr lang="en-GB" b="0" u="none" baseline="0" dirty="0"/>
              <a:t> students to write in PEEEL paragraphs, there are sentence starters on each slide, bottom left in the orange box</a:t>
            </a:r>
          </a:p>
          <a:p>
            <a:endParaRPr lang="en-GB" b="0" u="none" baseline="0" dirty="0"/>
          </a:p>
          <a:p>
            <a:r>
              <a:rPr lang="en-GB" b="0" u="none" baseline="0" dirty="0"/>
              <a:t>Source:</a:t>
            </a:r>
          </a:p>
          <a:p>
            <a:r>
              <a:rPr lang="en-GB" dirty="0">
                <a:hlinkClick r:id="rId3"/>
              </a:rPr>
              <a:t>https://www.towerhamlets.gov.uk/lgnl/council_and_democracy/council_and_democracy.aspx</a:t>
            </a:r>
            <a:endParaRPr lang="en-GB" b="0" u="none" dirty="0"/>
          </a:p>
          <a:p>
            <a:endParaRPr lang="en-GB"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8</a:t>
            </a:fld>
            <a:endParaRPr lang="en-GB"/>
          </a:p>
        </p:txBody>
      </p:sp>
    </p:spTree>
    <p:extLst>
      <p:ext uri="{BB962C8B-B14F-4D97-AF65-F5344CB8AC3E}">
        <p14:creationId xmlns:p14="http://schemas.microsoft.com/office/powerpoint/2010/main" val="377002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9</a:t>
            </a:fld>
            <a:endParaRPr lang="en-GB"/>
          </a:p>
        </p:txBody>
      </p:sp>
    </p:spTree>
    <p:extLst>
      <p:ext uri="{BB962C8B-B14F-4D97-AF65-F5344CB8AC3E}">
        <p14:creationId xmlns:p14="http://schemas.microsoft.com/office/powerpoint/2010/main" val="272795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10</a:t>
            </a:fld>
            <a:endParaRPr lang="en-GB"/>
          </a:p>
        </p:txBody>
      </p:sp>
    </p:spTree>
    <p:extLst>
      <p:ext uri="{BB962C8B-B14F-4D97-AF65-F5344CB8AC3E}">
        <p14:creationId xmlns:p14="http://schemas.microsoft.com/office/powerpoint/2010/main" val="413666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9AEE4-B98C-4AB7-A6D0-BB7F4FD05CF8}" type="datetimeFigureOut">
              <a:rPr lang="en-GB" smtClean="0"/>
              <a:pPr/>
              <a:t>22/03/2022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4E0B1-3B16-4C7E-93B9-73E0D60C524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emocracy.towerhamlets.gov.uk/mgMemberIndex.aspx?FN=WARD&amp;VW=LIST&amp;PIC=0"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democracy.towerhamlets.gov.uk/mgUserInfo.aspx?UID=137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democracy.towerhamlets.gov.uk/mgUserInfo.aspx?UID=867"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gov.uk/guidance/local-government-structure-and-elections#council-map"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democracy.towerhamlets.gov.uk/mgElectionResults.aspx?ID=43&amp;RPID=20539988"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subTitle" idx="1"/>
          </p:nvPr>
        </p:nvSpPr>
        <p:spPr>
          <a:xfrm>
            <a:off x="107504" y="1844824"/>
            <a:ext cx="8964488" cy="1224136"/>
          </a:xfrm>
          <a:solidFill>
            <a:srgbClr val="FFFFCC"/>
          </a:solidFill>
        </p:spPr>
        <p:txBody>
          <a:bodyPr>
            <a:normAutofit fontScale="92500" lnSpcReduction="10000"/>
          </a:bodyPr>
          <a:lstStyle/>
          <a:p>
            <a:pPr algn="l"/>
            <a:r>
              <a:rPr lang="en-GB" sz="2400" b="1" dirty="0">
                <a:solidFill>
                  <a:schemeClr val="tx1"/>
                </a:solidFill>
              </a:rPr>
              <a:t>LO:</a:t>
            </a:r>
          </a:p>
          <a:p>
            <a:pPr algn="l">
              <a:buFont typeface="Arial" pitchFamily="34" charset="0"/>
              <a:buChar char="•"/>
            </a:pPr>
            <a:r>
              <a:rPr lang="en-GB" sz="2400" b="1" dirty="0">
                <a:solidFill>
                  <a:schemeClr val="tx1"/>
                </a:solidFill>
              </a:rPr>
              <a:t> </a:t>
            </a:r>
            <a:r>
              <a:rPr lang="en-US" sz="2400" dirty="0">
                <a:solidFill>
                  <a:schemeClr val="tx1"/>
                </a:solidFill>
              </a:rPr>
              <a:t>To understand how local councils are elected, </a:t>
            </a:r>
            <a:r>
              <a:rPr lang="en-US" sz="2400" dirty="0" err="1">
                <a:solidFill>
                  <a:schemeClr val="tx1"/>
                </a:solidFill>
              </a:rPr>
              <a:t>organised</a:t>
            </a:r>
            <a:r>
              <a:rPr lang="en-US" sz="2400" dirty="0">
                <a:solidFill>
                  <a:schemeClr val="tx1"/>
                </a:solidFill>
              </a:rPr>
              <a:t> and paid for</a:t>
            </a:r>
          </a:p>
          <a:p>
            <a:pPr algn="l">
              <a:buFont typeface="Arial" pitchFamily="34" charset="0"/>
              <a:buChar char="•"/>
            </a:pPr>
            <a:r>
              <a:rPr lang="en-US" sz="2400" dirty="0">
                <a:solidFill>
                  <a:schemeClr val="tx1"/>
                </a:solidFill>
              </a:rPr>
              <a:t> To understand how local </a:t>
            </a:r>
            <a:r>
              <a:rPr lang="en-US" sz="2400" dirty="0" err="1">
                <a:solidFill>
                  <a:schemeClr val="tx1"/>
                </a:solidFill>
              </a:rPr>
              <a:t>councillors</a:t>
            </a:r>
            <a:r>
              <a:rPr lang="en-US" sz="2400" dirty="0">
                <a:solidFill>
                  <a:schemeClr val="tx1"/>
                </a:solidFill>
              </a:rPr>
              <a:t> make decisions that affect us</a:t>
            </a:r>
            <a:endParaRPr lang="en-GB" sz="2400" dirty="0">
              <a:solidFill>
                <a:schemeClr val="tx1"/>
              </a:solidFill>
            </a:endParaRPr>
          </a:p>
        </p:txBody>
      </p:sp>
      <p:sp>
        <p:nvSpPr>
          <p:cNvPr id="24578" name="Rectangle 2"/>
          <p:cNvSpPr>
            <a:spLocks noGrp="1" noChangeArrowheads="1"/>
          </p:cNvSpPr>
          <p:nvPr>
            <p:ph type="ctrTitle"/>
          </p:nvPr>
        </p:nvSpPr>
        <p:spPr>
          <a:xfrm>
            <a:off x="2123728" y="44624"/>
            <a:ext cx="6948264" cy="1800200"/>
          </a:xfrm>
          <a:solidFill>
            <a:schemeClr val="bg1"/>
          </a:solidFill>
        </p:spPr>
        <p:txBody>
          <a:bodyPr>
            <a:noAutofit/>
          </a:bodyPr>
          <a:lstStyle/>
          <a:p>
            <a:pPr algn="l"/>
            <a:r>
              <a:rPr lang="en-GB" sz="3200" b="1" dirty="0"/>
              <a:t>M06 – Local Democracy </a:t>
            </a:r>
            <a:br>
              <a:rPr lang="en-GB" sz="3200" b="1" dirty="0"/>
            </a:br>
            <a:r>
              <a:rPr lang="en-GB" sz="3200" b="1" dirty="0"/>
              <a:t>&amp; Active Citizenship (1)</a:t>
            </a:r>
            <a:br>
              <a:rPr lang="en-GB" sz="3200" b="1" dirty="0"/>
            </a:br>
            <a:r>
              <a:rPr lang="en-GB" sz="3200" b="1" dirty="0"/>
              <a:t>L2 &amp; 3 – Intro to Local Democracy </a:t>
            </a:r>
            <a:br>
              <a:rPr lang="en-GB" sz="3200" b="1" dirty="0"/>
            </a:br>
            <a:r>
              <a:rPr lang="en-GB" sz="3200" b="1" dirty="0"/>
              <a:t>&amp; Local Government</a:t>
            </a:r>
          </a:p>
        </p:txBody>
      </p:sp>
      <p:sp>
        <p:nvSpPr>
          <p:cNvPr id="6" name="Rectangle 5"/>
          <p:cNvSpPr/>
          <p:nvPr/>
        </p:nvSpPr>
        <p:spPr>
          <a:xfrm>
            <a:off x="35496" y="3212976"/>
            <a:ext cx="5976664" cy="20882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a:solidFill>
                  <a:schemeClr val="tx1"/>
                </a:solidFill>
              </a:rPr>
              <a:t>Starter: Pair Activity</a:t>
            </a:r>
          </a:p>
          <a:p>
            <a:pPr>
              <a:buFont typeface="Arial" pitchFamily="34" charset="0"/>
              <a:buChar char="•"/>
            </a:pPr>
            <a:r>
              <a:rPr lang="en-GB" sz="2400" dirty="0">
                <a:solidFill>
                  <a:schemeClr val="tx1"/>
                </a:solidFill>
              </a:rPr>
              <a:t> </a:t>
            </a:r>
            <a:r>
              <a:rPr lang="en-GB" sz="2400" b="1" u="sng" dirty="0">
                <a:solidFill>
                  <a:schemeClr val="tx1"/>
                </a:solidFill>
              </a:rPr>
              <a:t>Discuss</a:t>
            </a:r>
            <a:r>
              <a:rPr lang="en-GB" sz="2400" dirty="0">
                <a:solidFill>
                  <a:schemeClr val="tx1"/>
                </a:solidFill>
              </a:rPr>
              <a:t> ideas about how </a:t>
            </a:r>
            <a:br>
              <a:rPr lang="en-GB" sz="2400" dirty="0">
                <a:solidFill>
                  <a:schemeClr val="tx1"/>
                </a:solidFill>
              </a:rPr>
            </a:br>
            <a:r>
              <a:rPr lang="en-GB" sz="2400" dirty="0">
                <a:solidFill>
                  <a:schemeClr val="tx1"/>
                </a:solidFill>
              </a:rPr>
              <a:t>different adults’ decisions affect you</a:t>
            </a:r>
          </a:p>
          <a:p>
            <a:pPr>
              <a:buFont typeface="Arial" pitchFamily="34" charset="0"/>
              <a:buChar char="•"/>
            </a:pPr>
            <a:r>
              <a:rPr lang="en-GB" sz="2400" dirty="0">
                <a:solidFill>
                  <a:schemeClr val="tx1"/>
                </a:solidFill>
              </a:rPr>
              <a:t> </a:t>
            </a:r>
            <a:r>
              <a:rPr lang="en-GB" sz="2400" b="1" u="sng" dirty="0">
                <a:solidFill>
                  <a:schemeClr val="tx1"/>
                </a:solidFill>
              </a:rPr>
              <a:t>Complete</a:t>
            </a:r>
            <a:r>
              <a:rPr lang="en-GB" sz="2400" dirty="0">
                <a:solidFill>
                  <a:schemeClr val="tx1"/>
                </a:solidFill>
              </a:rPr>
              <a:t> your own worksheet “Who makes decisions that affect me?” on your desk</a:t>
            </a:r>
            <a:endParaRPr lang="en-GB" sz="2400" b="1" i="1" dirty="0">
              <a:solidFill>
                <a:schemeClr val="tx1"/>
              </a:solidFill>
            </a:endParaRPr>
          </a:p>
        </p:txBody>
      </p:sp>
      <p:sp>
        <p:nvSpPr>
          <p:cNvPr id="7" name="Rectangle 6"/>
          <p:cNvSpPr/>
          <p:nvPr/>
        </p:nvSpPr>
        <p:spPr>
          <a:xfrm>
            <a:off x="35496" y="5373216"/>
            <a:ext cx="5616624" cy="144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a:solidFill>
                  <a:schemeClr val="tx1"/>
                </a:solidFill>
              </a:rPr>
              <a:t>Homework:</a:t>
            </a:r>
          </a:p>
          <a:p>
            <a:pPr>
              <a:buFont typeface="Arial" pitchFamily="34" charset="0"/>
              <a:buChar char="•"/>
            </a:pPr>
            <a:r>
              <a:rPr lang="en-GB" sz="2400" b="1" u="sng" dirty="0">
                <a:solidFill>
                  <a:schemeClr val="tx1"/>
                </a:solidFill>
              </a:rPr>
              <a:t> Complete</a:t>
            </a:r>
            <a:r>
              <a:rPr lang="en-GB" sz="2400" dirty="0">
                <a:solidFill>
                  <a:schemeClr val="tx1"/>
                </a:solidFill>
              </a:rPr>
              <a:t> the internet research about Tower Hamlets Borough Council Services in our area</a:t>
            </a:r>
          </a:p>
        </p:txBody>
      </p:sp>
      <p:sp>
        <p:nvSpPr>
          <p:cNvPr id="8" name="TextBox 7"/>
          <p:cNvSpPr txBox="1"/>
          <p:nvPr/>
        </p:nvSpPr>
        <p:spPr>
          <a:xfrm>
            <a:off x="35496" y="116632"/>
            <a:ext cx="2088232" cy="954107"/>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fontAlgn="auto">
              <a:spcBef>
                <a:spcPts val="0"/>
              </a:spcBef>
              <a:spcAft>
                <a:spcPts val="0"/>
              </a:spcAft>
              <a:defRPr/>
            </a:pPr>
            <a:fld id="{0CD78822-7D1A-452A-B38C-2F1981E6BB51}" type="datetime2">
              <a:rPr lang="en-GB" sz="2800" b="1">
                <a:solidFill>
                  <a:prstClr val="black"/>
                </a:solidFill>
              </a:rPr>
              <a:pPr algn="ctr" defTabSz="457200" fontAlgn="auto">
                <a:spcBef>
                  <a:spcPts val="0"/>
                </a:spcBef>
                <a:spcAft>
                  <a:spcPts val="0"/>
                </a:spcAft>
                <a:defRPr/>
              </a:pPr>
              <a:t>Tuesday, 22 March 2022</a:t>
            </a:fld>
            <a:endParaRPr lang="en-GB" sz="6000" b="1" dirty="0">
              <a:solidFill>
                <a:prstClr val="black"/>
              </a:solidFill>
            </a:endParaRPr>
          </a:p>
        </p:txBody>
      </p:sp>
      <p:pic>
        <p:nvPicPr>
          <p:cNvPr id="3" name="Picture 2"/>
          <p:cNvPicPr>
            <a:picLocks noChangeAspect="1"/>
          </p:cNvPicPr>
          <p:nvPr/>
        </p:nvPicPr>
        <p:blipFill>
          <a:blip r:embed="rId5"/>
          <a:stretch>
            <a:fillRect/>
          </a:stretch>
        </p:blipFill>
        <p:spPr>
          <a:xfrm>
            <a:off x="5870506" y="4696821"/>
            <a:ext cx="3192181" cy="2116555"/>
          </a:xfrm>
          <a:prstGeom prst="rect">
            <a:avLst/>
          </a:prstGeom>
          <a:ln>
            <a:solidFill>
              <a:srgbClr val="0070C0"/>
            </a:solidFill>
          </a:ln>
        </p:spPr>
      </p:pic>
      <p:pic>
        <p:nvPicPr>
          <p:cNvPr id="4" name="Picture 3"/>
          <p:cNvPicPr>
            <a:picLocks noChangeAspect="1"/>
          </p:cNvPicPr>
          <p:nvPr/>
        </p:nvPicPr>
        <p:blipFill>
          <a:blip r:embed="rId6"/>
          <a:stretch>
            <a:fillRect/>
          </a:stretch>
        </p:blipFill>
        <p:spPr>
          <a:xfrm>
            <a:off x="5909692" y="3212976"/>
            <a:ext cx="3162300" cy="1447800"/>
          </a:xfrm>
          <a:prstGeom prst="rect">
            <a:avLst/>
          </a:prstGeom>
          <a:ln>
            <a:solidFill>
              <a:srgbClr val="FF0000"/>
            </a:solidFill>
          </a:ln>
        </p:spPr>
      </p:pic>
    </p:spTree>
    <p:controls>
      <mc:AlternateContent xmlns:mc="http://schemas.openxmlformats.org/markup-compatibility/2006">
        <mc:Choice xmlns:v="urn:schemas-microsoft-com:vml" Requires="v">
          <p:control spid="5209" r:id="rId2" imgW="1828800" imgH="1828800"/>
        </mc:Choice>
        <mc:Fallback>
          <p:control r:id="rId2" imgW="1828800" imgH="1828800">
            <p:pic>
              <p:nvPicPr>
                <p:cNvPr id="2" name="ShockwaveFlash1"/>
                <p:cNvPicPr preferRelativeResize="0">
                  <a:picLocks noChangeArrowheads="1" noChangeShapeType="1"/>
                </p:cNvPicPr>
                <p:nvPr/>
              </p:nvPicPr>
              <p:blipFill>
                <a:blip r:embed="rId7"/>
                <a:srcRect/>
                <a:stretch>
                  <a:fillRect/>
                </a:stretch>
              </p:blipFill>
              <p:spPr bwMode="auto">
                <a:xfrm>
                  <a:off x="3482178" y="2908101"/>
                  <a:ext cx="2561828" cy="115212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72" y="116632"/>
            <a:ext cx="8964488" cy="1008112"/>
          </a:xfrm>
          <a:solidFill>
            <a:schemeClr val="bg1"/>
          </a:solidFill>
        </p:spPr>
        <p:txBody>
          <a:bodyPr>
            <a:noAutofit/>
          </a:bodyPr>
          <a:lstStyle/>
          <a:p>
            <a:r>
              <a:rPr lang="en-GB" sz="3600" b="1" dirty="0"/>
              <a:t>Who represents us? Who is in charge?</a:t>
            </a:r>
          </a:p>
        </p:txBody>
      </p:sp>
      <p:sp>
        <p:nvSpPr>
          <p:cNvPr id="3" name="Content Placeholder 2"/>
          <p:cNvSpPr>
            <a:spLocks noGrp="1"/>
          </p:cNvSpPr>
          <p:nvPr>
            <p:ph sz="half" idx="1"/>
          </p:nvPr>
        </p:nvSpPr>
        <p:spPr>
          <a:xfrm>
            <a:off x="72008" y="1268760"/>
            <a:ext cx="6156176" cy="3456384"/>
          </a:xfrm>
          <a:solidFill>
            <a:schemeClr val="bg1"/>
          </a:solidFill>
        </p:spPr>
        <p:txBody>
          <a:bodyPr>
            <a:normAutofit fontScale="92500"/>
          </a:bodyPr>
          <a:lstStyle/>
          <a:p>
            <a:pPr marL="0" indent="0">
              <a:buNone/>
            </a:pPr>
            <a:r>
              <a:rPr lang="en-GB" b="1" u="sng" dirty="0"/>
              <a:t>Individual Activity</a:t>
            </a:r>
            <a:r>
              <a:rPr lang="en-GB" dirty="0"/>
              <a:t> </a:t>
            </a:r>
          </a:p>
          <a:p>
            <a:r>
              <a:rPr lang="en-GB" b="1" u="sng" dirty="0"/>
              <a:t>Answer</a:t>
            </a:r>
            <a:r>
              <a:rPr lang="en-GB" dirty="0"/>
              <a:t> these questions in your books</a:t>
            </a:r>
          </a:p>
          <a:p>
            <a:pPr lvl="1"/>
            <a:r>
              <a:rPr lang="en-GB" b="1" u="sng" dirty="0"/>
              <a:t>Use</a:t>
            </a:r>
            <a:r>
              <a:rPr lang="en-GB" dirty="0"/>
              <a:t> facts from the </a:t>
            </a:r>
            <a:r>
              <a:rPr lang="en-GB" b="1" dirty="0">
                <a:solidFill>
                  <a:srgbClr val="FF0000"/>
                </a:solidFill>
              </a:rPr>
              <a:t>previous</a:t>
            </a:r>
            <a:r>
              <a:rPr lang="en-GB" dirty="0"/>
              <a:t> slide in your answers</a:t>
            </a:r>
          </a:p>
          <a:p>
            <a:pPr lvl="1"/>
            <a:r>
              <a:rPr lang="en-GB" b="1" u="sng" dirty="0"/>
              <a:t>Use</a:t>
            </a:r>
            <a:r>
              <a:rPr lang="en-GB" dirty="0"/>
              <a:t> the question to start your answers</a:t>
            </a:r>
          </a:p>
          <a:p>
            <a:pPr lvl="2"/>
            <a:r>
              <a:rPr lang="en-GB" b="1" i="1" dirty="0"/>
              <a:t>See the box below for the sentence starter for Q1</a:t>
            </a:r>
          </a:p>
        </p:txBody>
      </p:sp>
      <p:sp>
        <p:nvSpPr>
          <p:cNvPr id="4" name="Content Placeholder 3"/>
          <p:cNvSpPr>
            <a:spLocks noGrp="1"/>
          </p:cNvSpPr>
          <p:nvPr>
            <p:ph sz="half" idx="2"/>
          </p:nvPr>
        </p:nvSpPr>
        <p:spPr>
          <a:xfrm>
            <a:off x="6372200" y="1268760"/>
            <a:ext cx="2664296" cy="5472608"/>
          </a:xfrm>
          <a:solidFill>
            <a:srgbClr val="FFFFCC"/>
          </a:solidFill>
        </p:spPr>
        <p:txBody>
          <a:bodyPr>
            <a:normAutofit fontScale="92500"/>
          </a:bodyPr>
          <a:lstStyle/>
          <a:p>
            <a:pPr marL="514350" indent="-514350">
              <a:buFont typeface="+mj-lt"/>
              <a:buAutoNum type="arabicPeriod"/>
            </a:pPr>
            <a:r>
              <a:rPr lang="en-GB" dirty="0"/>
              <a:t>How </a:t>
            </a:r>
            <a:r>
              <a:rPr lang="en-GB" b="1" i="1" dirty="0">
                <a:solidFill>
                  <a:srgbClr val="7030A0"/>
                </a:solidFill>
              </a:rPr>
              <a:t>is</a:t>
            </a:r>
            <a:r>
              <a:rPr lang="en-GB" dirty="0"/>
              <a:t> the </a:t>
            </a:r>
            <a:r>
              <a:rPr lang="en-GB" b="1" i="1" dirty="0">
                <a:solidFill>
                  <a:srgbClr val="7030A0"/>
                </a:solidFill>
              </a:rPr>
              <a:t>Tower Hamlets Borough Council chosen</a:t>
            </a:r>
            <a:r>
              <a:rPr lang="en-GB" dirty="0"/>
              <a:t>?</a:t>
            </a:r>
          </a:p>
          <a:p>
            <a:pPr marL="514350" indent="-514350">
              <a:buFont typeface="+mj-lt"/>
              <a:buAutoNum type="arabicPeriod"/>
            </a:pPr>
            <a:r>
              <a:rPr lang="en-GB" dirty="0"/>
              <a:t>Who controls the Tower Hamlets Borough Council at the moment? Why this this?</a:t>
            </a:r>
          </a:p>
        </p:txBody>
      </p:sp>
      <p:sp>
        <p:nvSpPr>
          <p:cNvPr id="6" name="Rectangle 5"/>
          <p:cNvSpPr/>
          <p:nvPr/>
        </p:nvSpPr>
        <p:spPr>
          <a:xfrm>
            <a:off x="72008" y="4797152"/>
            <a:ext cx="6156176" cy="194421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Q1.</a:t>
            </a:r>
            <a:r>
              <a:rPr lang="en-GB" sz="2400" b="1" i="1" dirty="0">
                <a:solidFill>
                  <a:srgbClr val="7030A0"/>
                </a:solidFill>
              </a:rPr>
              <a:t> Tower Hamlets Borough Council is chosen</a:t>
            </a:r>
            <a:r>
              <a:rPr lang="en-GB" sz="2400" dirty="0">
                <a:solidFill>
                  <a:schemeClr val="tx1"/>
                </a:solidFill>
              </a:rPr>
              <a:t> every …………..……………………. in an ………………….. In the most recent election in 2018, the people of Tower Hamlets elected ……………………………..… The ………... Party runs the Council because ……..</a:t>
            </a:r>
          </a:p>
        </p:txBody>
      </p:sp>
    </p:spTree>
    <p:extLst>
      <p:ext uri="{BB962C8B-B14F-4D97-AF65-F5344CB8AC3E}">
        <p14:creationId xmlns:p14="http://schemas.microsoft.com/office/powerpoint/2010/main" val="34331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9512" y="125760"/>
            <a:ext cx="8784976" cy="1143000"/>
          </a:xfrm>
          <a:solidFill>
            <a:schemeClr val="bg1"/>
          </a:solidFill>
        </p:spPr>
        <p:txBody>
          <a:bodyPr>
            <a:normAutofit fontScale="90000"/>
          </a:bodyPr>
          <a:lstStyle/>
          <a:p>
            <a:pPr algn="l"/>
            <a:r>
              <a:rPr lang="en-GB" b="1" dirty="0"/>
              <a:t>Who represents us? </a:t>
            </a:r>
            <a:br>
              <a:rPr lang="en-GB" b="1" dirty="0"/>
            </a:br>
            <a:r>
              <a:rPr lang="en-GB" b="1" dirty="0"/>
              <a:t>How do the represent us?</a:t>
            </a:r>
            <a:endParaRPr lang="en-US" b="1" dirty="0"/>
          </a:p>
        </p:txBody>
      </p:sp>
      <p:sp>
        <p:nvSpPr>
          <p:cNvPr id="6" name="Content Placeholder 5"/>
          <p:cNvSpPr>
            <a:spLocks noGrp="1"/>
          </p:cNvSpPr>
          <p:nvPr>
            <p:ph sz="half" idx="1"/>
          </p:nvPr>
        </p:nvSpPr>
        <p:spPr>
          <a:xfrm>
            <a:off x="179512" y="1340768"/>
            <a:ext cx="4316288" cy="5400600"/>
          </a:xfrm>
          <a:solidFill>
            <a:schemeClr val="bg1"/>
          </a:solidFill>
        </p:spPr>
        <p:txBody>
          <a:bodyPr>
            <a:normAutofit fontScale="62500" lnSpcReduction="20000"/>
          </a:bodyPr>
          <a:lstStyle/>
          <a:p>
            <a:r>
              <a:rPr lang="en-US" b="1" i="1" dirty="0">
                <a:latin typeface="Arial" charset="0"/>
              </a:rPr>
              <a:t>The borough of Tower Hamlets is divided into 20 smaller areas called ‘wards’ </a:t>
            </a:r>
          </a:p>
          <a:p>
            <a:pPr lvl="1"/>
            <a:r>
              <a:rPr lang="en-US" dirty="0">
                <a:latin typeface="Arial" charset="0"/>
              </a:rPr>
              <a:t>The people of each ward vote for their local councilors in the Tower Hamlets Borough Council elections once every 4 years</a:t>
            </a:r>
          </a:p>
          <a:p>
            <a:r>
              <a:rPr lang="en-US" b="1" i="1" dirty="0">
                <a:latin typeface="Arial" charset="0"/>
              </a:rPr>
              <a:t>Each ward has between 1 - 3 </a:t>
            </a:r>
            <a:r>
              <a:rPr lang="en-US" b="1" i="1" dirty="0" err="1">
                <a:latin typeface="Arial" charset="0"/>
              </a:rPr>
              <a:t>councillors</a:t>
            </a:r>
            <a:endParaRPr lang="en-US" b="1" i="1" dirty="0">
              <a:latin typeface="Arial" charset="0"/>
            </a:endParaRPr>
          </a:p>
          <a:p>
            <a:pPr lvl="1"/>
            <a:r>
              <a:rPr lang="en-US" dirty="0" err="1">
                <a:latin typeface="Arial" charset="0"/>
              </a:rPr>
              <a:t>Limehouse</a:t>
            </a:r>
            <a:r>
              <a:rPr lang="en-US" dirty="0">
                <a:latin typeface="Arial" charset="0"/>
              </a:rPr>
              <a:t> and Poplar have 1 </a:t>
            </a:r>
            <a:r>
              <a:rPr lang="en-US" dirty="0" err="1">
                <a:latin typeface="Arial" charset="0"/>
              </a:rPr>
              <a:t>councillor</a:t>
            </a:r>
            <a:r>
              <a:rPr lang="en-US" dirty="0">
                <a:latin typeface="Arial" charset="0"/>
              </a:rPr>
              <a:t> each</a:t>
            </a:r>
          </a:p>
          <a:p>
            <a:pPr lvl="1"/>
            <a:r>
              <a:rPr lang="en-US" dirty="0">
                <a:latin typeface="Arial" charset="0"/>
              </a:rPr>
              <a:t>Shadwell has 2 councilors</a:t>
            </a:r>
          </a:p>
          <a:p>
            <a:pPr lvl="1"/>
            <a:r>
              <a:rPr lang="en-US" dirty="0">
                <a:latin typeface="Arial" charset="0"/>
              </a:rPr>
              <a:t>Whitechapel has 3 councilors</a:t>
            </a:r>
          </a:p>
          <a:p>
            <a:r>
              <a:rPr lang="en-US" b="1" i="1" dirty="0" err="1">
                <a:latin typeface="Arial" charset="0"/>
              </a:rPr>
              <a:t>Councillors</a:t>
            </a:r>
            <a:r>
              <a:rPr lang="en-US" b="1" i="1" dirty="0">
                <a:latin typeface="Arial" charset="0"/>
              </a:rPr>
              <a:t> who represent each ward work together to investigate issues that affect local people</a:t>
            </a:r>
          </a:p>
          <a:p>
            <a:pPr lvl="1"/>
            <a:r>
              <a:rPr lang="en-US" dirty="0" err="1">
                <a:latin typeface="Arial" charset="0"/>
              </a:rPr>
              <a:t>Councillors</a:t>
            </a:r>
            <a:r>
              <a:rPr lang="en-US" dirty="0">
                <a:latin typeface="Arial" charset="0"/>
              </a:rPr>
              <a:t> invite the local people to come to meetings and have a say in what happens in their area</a:t>
            </a:r>
          </a:p>
          <a:p>
            <a:pPr lvl="1"/>
            <a:r>
              <a:rPr lang="en-GB" dirty="0">
                <a:latin typeface="Arial" charset="0"/>
              </a:rPr>
              <a:t>Councillors then share what the local people in their ward want in Council meetings</a:t>
            </a:r>
          </a:p>
        </p:txBody>
      </p:sp>
      <p:sp>
        <p:nvSpPr>
          <p:cNvPr id="9" name="Content Placeholder 8"/>
          <p:cNvSpPr>
            <a:spLocks noGrp="1"/>
          </p:cNvSpPr>
          <p:nvPr>
            <p:ph sz="half" idx="2"/>
          </p:nvPr>
        </p:nvSpPr>
        <p:spPr>
          <a:xfrm>
            <a:off x="4648200" y="2636912"/>
            <a:ext cx="4316288" cy="4104456"/>
          </a:xfrm>
          <a:solidFill>
            <a:schemeClr val="bg1"/>
          </a:solidFill>
        </p:spPr>
        <p:txBody>
          <a:bodyPr>
            <a:normAutofit fontScale="62500" lnSpcReduction="20000"/>
          </a:bodyPr>
          <a:lstStyle/>
          <a:p>
            <a:r>
              <a:rPr lang="en-GB" b="1" i="1" dirty="0"/>
              <a:t>Once Councillors have been elected, each councillor represents the </a:t>
            </a:r>
            <a:r>
              <a:rPr lang="en-GB" b="1" i="1" u="sng" dirty="0"/>
              <a:t>ALL</a:t>
            </a:r>
            <a:r>
              <a:rPr lang="en-GB" b="1" i="1" dirty="0"/>
              <a:t> people in their “ward”</a:t>
            </a:r>
          </a:p>
          <a:p>
            <a:pPr lvl="1"/>
            <a:r>
              <a:rPr lang="en-GB" dirty="0"/>
              <a:t>It doesn’t matter if a local person supports Labour, Conservatives or Lib Dems, the local councillor has to listen to and respond to their views and needs. </a:t>
            </a:r>
          </a:p>
          <a:p>
            <a:pPr lvl="1"/>
            <a:r>
              <a:rPr lang="en-GB" dirty="0"/>
              <a:t>Whatever a local councillor’s </a:t>
            </a:r>
            <a:r>
              <a:rPr lang="en-GB" b="1" u="sng" dirty="0"/>
              <a:t>own</a:t>
            </a:r>
            <a:r>
              <a:rPr lang="en-GB" dirty="0"/>
              <a:t> political views, they must try to help anyone in their ward with problems with the Tower Hamlets Borough Council</a:t>
            </a:r>
          </a:p>
          <a:p>
            <a:r>
              <a:rPr lang="en-GB" dirty="0"/>
              <a:t>For example, </a:t>
            </a:r>
            <a:r>
              <a:rPr lang="en-GB" b="1" u="sng" dirty="0" err="1">
                <a:solidFill>
                  <a:schemeClr val="accent6">
                    <a:lumMod val="75000"/>
                  </a:schemeClr>
                </a:solidFill>
              </a:rPr>
              <a:t>Rabina</a:t>
            </a:r>
            <a:r>
              <a:rPr lang="en-GB" b="1" u="sng" dirty="0">
                <a:solidFill>
                  <a:schemeClr val="accent6">
                    <a:lumMod val="75000"/>
                  </a:schemeClr>
                </a:solidFill>
              </a:rPr>
              <a:t> Khan is a Liberal Democrat Councillor</a:t>
            </a:r>
            <a:r>
              <a:rPr lang="en-GB" dirty="0"/>
              <a:t> and </a:t>
            </a:r>
            <a:r>
              <a:rPr lang="en-GB" b="1" i="1" dirty="0">
                <a:solidFill>
                  <a:srgbClr val="7030A0"/>
                </a:solidFill>
              </a:rPr>
              <a:t>Harun Miah is an Aspire Councillor</a:t>
            </a:r>
            <a:endParaRPr lang="en-GB" dirty="0"/>
          </a:p>
          <a:p>
            <a:r>
              <a:rPr lang="en-GB" b="1" u="sng" dirty="0"/>
              <a:t>But,</a:t>
            </a:r>
            <a:r>
              <a:rPr lang="en-GB" b="1" i="1" dirty="0"/>
              <a:t> they both have to listen to, and help, local people who support the other political parties as well, not just their political parties!</a:t>
            </a:r>
          </a:p>
        </p:txBody>
      </p:sp>
      <p:pic>
        <p:nvPicPr>
          <p:cNvPr id="3" name="Picture 2">
            <a:hlinkClick r:id="rId3"/>
          </p:cNvPr>
          <p:cNvPicPr>
            <a:picLocks noChangeAspect="1"/>
          </p:cNvPicPr>
          <p:nvPr/>
        </p:nvPicPr>
        <p:blipFill>
          <a:blip r:embed="rId4"/>
          <a:stretch>
            <a:fillRect/>
          </a:stretch>
        </p:blipFill>
        <p:spPr>
          <a:xfrm>
            <a:off x="5868144" y="96218"/>
            <a:ext cx="3248744" cy="2411359"/>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72" y="116632"/>
            <a:ext cx="8964488" cy="1008112"/>
          </a:xfrm>
          <a:solidFill>
            <a:schemeClr val="bg1"/>
          </a:solidFill>
        </p:spPr>
        <p:txBody>
          <a:bodyPr>
            <a:noAutofit/>
          </a:bodyPr>
          <a:lstStyle/>
          <a:p>
            <a:r>
              <a:rPr lang="en-GB" sz="3600" b="1" dirty="0"/>
              <a:t>Who represents us? </a:t>
            </a:r>
            <a:br>
              <a:rPr lang="en-GB" sz="3600" b="1" dirty="0"/>
            </a:br>
            <a:r>
              <a:rPr lang="en-GB" sz="3600" b="1" dirty="0"/>
              <a:t>How do the represent us?</a:t>
            </a:r>
          </a:p>
        </p:txBody>
      </p:sp>
      <p:sp>
        <p:nvSpPr>
          <p:cNvPr id="3" name="Content Placeholder 2"/>
          <p:cNvSpPr>
            <a:spLocks noGrp="1"/>
          </p:cNvSpPr>
          <p:nvPr>
            <p:ph sz="half" idx="1"/>
          </p:nvPr>
        </p:nvSpPr>
        <p:spPr>
          <a:xfrm>
            <a:off x="72008" y="1268760"/>
            <a:ext cx="5220072" cy="3528392"/>
          </a:xfrm>
          <a:solidFill>
            <a:schemeClr val="bg1"/>
          </a:solidFill>
        </p:spPr>
        <p:txBody>
          <a:bodyPr>
            <a:normAutofit lnSpcReduction="10000"/>
          </a:bodyPr>
          <a:lstStyle/>
          <a:p>
            <a:pPr marL="0" indent="0">
              <a:buNone/>
            </a:pPr>
            <a:r>
              <a:rPr lang="en-GB" b="1" u="sng" dirty="0"/>
              <a:t>Individual Activity</a:t>
            </a:r>
            <a:r>
              <a:rPr lang="en-GB" dirty="0"/>
              <a:t> </a:t>
            </a:r>
          </a:p>
          <a:p>
            <a:r>
              <a:rPr lang="en-GB" b="1" u="sng" dirty="0"/>
              <a:t>Answer</a:t>
            </a:r>
            <a:r>
              <a:rPr lang="en-GB" dirty="0"/>
              <a:t> these questions in your books</a:t>
            </a:r>
          </a:p>
          <a:p>
            <a:pPr lvl="1"/>
            <a:r>
              <a:rPr lang="en-GB" b="1" u="sng" dirty="0"/>
              <a:t>Use</a:t>
            </a:r>
            <a:r>
              <a:rPr lang="en-GB" dirty="0"/>
              <a:t> facts from the </a:t>
            </a:r>
            <a:r>
              <a:rPr lang="en-GB" b="1" dirty="0">
                <a:solidFill>
                  <a:srgbClr val="FF0000"/>
                </a:solidFill>
              </a:rPr>
              <a:t>previous</a:t>
            </a:r>
            <a:r>
              <a:rPr lang="en-GB" dirty="0"/>
              <a:t> slide in your answers</a:t>
            </a:r>
          </a:p>
          <a:p>
            <a:pPr lvl="1"/>
            <a:r>
              <a:rPr lang="en-GB" b="1" u="sng" dirty="0"/>
              <a:t>Use</a:t>
            </a:r>
            <a:r>
              <a:rPr lang="en-GB" dirty="0"/>
              <a:t> the question to start your answers</a:t>
            </a:r>
          </a:p>
          <a:p>
            <a:pPr lvl="2"/>
            <a:r>
              <a:rPr lang="en-GB" b="1" i="1" dirty="0"/>
              <a:t>See the box below for the sentence starter for Q3</a:t>
            </a:r>
          </a:p>
        </p:txBody>
      </p:sp>
      <p:sp>
        <p:nvSpPr>
          <p:cNvPr id="4" name="Content Placeholder 3"/>
          <p:cNvSpPr>
            <a:spLocks noGrp="1"/>
          </p:cNvSpPr>
          <p:nvPr>
            <p:ph sz="half" idx="2"/>
          </p:nvPr>
        </p:nvSpPr>
        <p:spPr>
          <a:xfrm>
            <a:off x="5436096" y="1268760"/>
            <a:ext cx="3600400" cy="5472608"/>
          </a:xfrm>
          <a:solidFill>
            <a:srgbClr val="FFFFCC"/>
          </a:solidFill>
        </p:spPr>
        <p:txBody>
          <a:bodyPr>
            <a:normAutofit lnSpcReduction="10000"/>
          </a:bodyPr>
          <a:lstStyle/>
          <a:p>
            <a:pPr marL="514350" indent="-514350">
              <a:buFont typeface="+mj-lt"/>
              <a:buAutoNum type="arabicPeriod" startAt="3"/>
            </a:pPr>
            <a:r>
              <a:rPr lang="en-GB" dirty="0"/>
              <a:t>Who / what do </a:t>
            </a:r>
            <a:r>
              <a:rPr lang="en-GB" b="1" i="1" dirty="0">
                <a:solidFill>
                  <a:srgbClr val="0070C0"/>
                </a:solidFill>
              </a:rPr>
              <a:t>local councillors represent</a:t>
            </a:r>
            <a:r>
              <a:rPr lang="en-GB" dirty="0"/>
              <a:t>?</a:t>
            </a:r>
          </a:p>
          <a:p>
            <a:pPr marL="514350" indent="-514350">
              <a:buFont typeface="+mj-lt"/>
              <a:buAutoNum type="arabicPeriod" startAt="3"/>
            </a:pPr>
            <a:r>
              <a:rPr lang="en-GB" dirty="0"/>
              <a:t>How do local councillors find out what local people think?</a:t>
            </a:r>
          </a:p>
          <a:p>
            <a:pPr marL="514350" indent="-514350">
              <a:buFont typeface="+mj-lt"/>
              <a:buAutoNum type="arabicPeriod" startAt="3"/>
            </a:pPr>
            <a:r>
              <a:rPr lang="en-GB" dirty="0"/>
              <a:t>How do local councillors ensure that local people’s views are represented at the Council?</a:t>
            </a:r>
          </a:p>
        </p:txBody>
      </p:sp>
      <p:sp>
        <p:nvSpPr>
          <p:cNvPr id="5" name="Rectangle 4"/>
          <p:cNvSpPr/>
          <p:nvPr/>
        </p:nvSpPr>
        <p:spPr>
          <a:xfrm>
            <a:off x="70929" y="4941168"/>
            <a:ext cx="5221151" cy="17914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Q3. </a:t>
            </a:r>
            <a:r>
              <a:rPr lang="en-GB" sz="2800" b="1" i="1" dirty="0">
                <a:solidFill>
                  <a:srgbClr val="0070C0"/>
                </a:solidFill>
              </a:rPr>
              <a:t>Local councillors represent … …………………… For instance, ……… …..………………………….....................</a:t>
            </a:r>
          </a:p>
        </p:txBody>
      </p:sp>
    </p:spTree>
    <p:extLst>
      <p:ext uri="{BB962C8B-B14F-4D97-AF65-F5344CB8AC3E}">
        <p14:creationId xmlns:p14="http://schemas.microsoft.com/office/powerpoint/2010/main" val="2135570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22" y="125760"/>
            <a:ext cx="8229600" cy="1143000"/>
          </a:xfrm>
          <a:solidFill>
            <a:schemeClr val="bg1"/>
          </a:solidFill>
        </p:spPr>
        <p:txBody>
          <a:bodyPr>
            <a:normAutofit fontScale="90000"/>
          </a:bodyPr>
          <a:lstStyle/>
          <a:p>
            <a:pPr algn="l"/>
            <a:r>
              <a:rPr lang="en-GB" b="1" dirty="0"/>
              <a:t>How do councillors </a:t>
            </a:r>
            <a:br>
              <a:rPr lang="en-GB" b="1" dirty="0"/>
            </a:br>
            <a:r>
              <a:rPr lang="en-GB" b="1" dirty="0"/>
              <a:t>help local people?</a:t>
            </a:r>
          </a:p>
        </p:txBody>
      </p:sp>
      <p:pic>
        <p:nvPicPr>
          <p:cNvPr id="6" name="Picture 5"/>
          <p:cNvPicPr>
            <a:picLocks noChangeAspect="1"/>
          </p:cNvPicPr>
          <p:nvPr/>
        </p:nvPicPr>
        <p:blipFill>
          <a:blip r:embed="rId3"/>
          <a:stretch>
            <a:fillRect/>
          </a:stretch>
        </p:blipFill>
        <p:spPr>
          <a:xfrm>
            <a:off x="7812359" y="-73703"/>
            <a:ext cx="1515081" cy="1994341"/>
          </a:xfrm>
          <a:prstGeom prst="rect">
            <a:avLst/>
          </a:prstGeom>
        </p:spPr>
      </p:pic>
      <p:sp>
        <p:nvSpPr>
          <p:cNvPr id="3" name="Content Placeholder 2"/>
          <p:cNvSpPr>
            <a:spLocks noGrp="1"/>
          </p:cNvSpPr>
          <p:nvPr>
            <p:ph sz="half" idx="1"/>
          </p:nvPr>
        </p:nvSpPr>
        <p:spPr>
          <a:xfrm>
            <a:off x="42522" y="1372640"/>
            <a:ext cx="5609598" cy="5440735"/>
          </a:xfrm>
          <a:solidFill>
            <a:schemeClr val="bg1"/>
          </a:solidFill>
        </p:spPr>
        <p:txBody>
          <a:bodyPr>
            <a:normAutofit fontScale="85000" lnSpcReduction="20000"/>
          </a:bodyPr>
          <a:lstStyle/>
          <a:p>
            <a:r>
              <a:rPr lang="en-US" dirty="0">
                <a:latin typeface="Arial" charset="0"/>
              </a:rPr>
              <a:t>As well as representing local people’s views at Council meetings, </a:t>
            </a:r>
            <a:r>
              <a:rPr lang="en-US" dirty="0" err="1">
                <a:latin typeface="Arial" charset="0"/>
              </a:rPr>
              <a:t>councillors</a:t>
            </a:r>
            <a:r>
              <a:rPr lang="en-US" dirty="0">
                <a:latin typeface="Arial" charset="0"/>
              </a:rPr>
              <a:t> help local people in other ways too</a:t>
            </a:r>
          </a:p>
          <a:p>
            <a:r>
              <a:rPr lang="en-US" dirty="0">
                <a:latin typeface="Arial" charset="0"/>
              </a:rPr>
              <a:t>Local </a:t>
            </a:r>
            <a:r>
              <a:rPr lang="en-US" dirty="0" err="1">
                <a:latin typeface="Arial" charset="0"/>
              </a:rPr>
              <a:t>councillors</a:t>
            </a:r>
            <a:r>
              <a:rPr lang="en-US" dirty="0">
                <a:latin typeface="Arial" charset="0"/>
              </a:rPr>
              <a:t> hold regular </a:t>
            </a:r>
            <a:r>
              <a:rPr lang="en-US" b="1" dirty="0">
                <a:latin typeface="Arial" charset="0"/>
              </a:rPr>
              <a:t>‘surgeries’</a:t>
            </a:r>
            <a:r>
              <a:rPr lang="en-US" dirty="0">
                <a:latin typeface="Arial" charset="0"/>
              </a:rPr>
              <a:t> where can go to help </a:t>
            </a:r>
            <a:r>
              <a:rPr lang="en-US" dirty="0" err="1">
                <a:latin typeface="Arial" charset="0"/>
              </a:rPr>
              <a:t>help</a:t>
            </a:r>
            <a:r>
              <a:rPr lang="en-US" dirty="0">
                <a:latin typeface="Arial" charset="0"/>
              </a:rPr>
              <a:t> and advice</a:t>
            </a:r>
          </a:p>
          <a:p>
            <a:r>
              <a:rPr lang="en-US" dirty="0">
                <a:latin typeface="Arial" charset="0"/>
              </a:rPr>
              <a:t>Surgeries are </a:t>
            </a:r>
            <a:r>
              <a:rPr lang="en-US" b="1" i="1" u="sng" dirty="0">
                <a:latin typeface="Arial" charset="0"/>
              </a:rPr>
              <a:t>drop-in meetings</a:t>
            </a:r>
            <a:r>
              <a:rPr lang="en-US" dirty="0">
                <a:latin typeface="Arial" charset="0"/>
              </a:rPr>
              <a:t> where local people can go to discuss problems with their local councilor</a:t>
            </a:r>
          </a:p>
          <a:p>
            <a:pPr lvl="1"/>
            <a:r>
              <a:rPr lang="en-US" dirty="0">
                <a:latin typeface="Arial" charset="0"/>
              </a:rPr>
              <a:t>For example, you might need help with a housing issue: </a:t>
            </a:r>
          </a:p>
          <a:p>
            <a:pPr lvl="2"/>
            <a:r>
              <a:rPr lang="en-US" b="1" i="1" dirty="0">
                <a:latin typeface="Arial" charset="0"/>
              </a:rPr>
              <a:t>Your landlord who has put up the rent by a massive amount and not warned you. </a:t>
            </a:r>
          </a:p>
          <a:p>
            <a:pPr lvl="2"/>
            <a:r>
              <a:rPr lang="en-US" b="1" i="1" dirty="0">
                <a:latin typeface="Arial" charset="0"/>
              </a:rPr>
              <a:t>You cannot afford to pay the new rent. </a:t>
            </a:r>
          </a:p>
          <a:p>
            <a:pPr lvl="2"/>
            <a:r>
              <a:rPr lang="en-US" b="1" i="1" dirty="0">
                <a:latin typeface="Arial" charset="0"/>
              </a:rPr>
              <a:t>But you cannot afford to move either. </a:t>
            </a:r>
          </a:p>
          <a:p>
            <a:pPr lvl="2"/>
            <a:r>
              <a:rPr lang="en-US" b="1" i="1" dirty="0">
                <a:latin typeface="Arial" charset="0"/>
              </a:rPr>
              <a:t>You need some help and advice.</a:t>
            </a:r>
          </a:p>
          <a:p>
            <a:pPr lvl="2"/>
            <a:r>
              <a:rPr lang="en-GB" b="1" i="1" dirty="0">
                <a:latin typeface="Arial" charset="0"/>
              </a:rPr>
              <a:t>You local councillor can help!</a:t>
            </a:r>
            <a:endParaRPr lang="en-US" b="1" i="1" dirty="0">
              <a:latin typeface="Arial" charset="0"/>
            </a:endParaRPr>
          </a:p>
        </p:txBody>
      </p:sp>
      <p:sp>
        <p:nvSpPr>
          <p:cNvPr id="8" name="Rounded Rectangle 7"/>
          <p:cNvSpPr/>
          <p:nvPr/>
        </p:nvSpPr>
        <p:spPr>
          <a:xfrm>
            <a:off x="5652120" y="1588664"/>
            <a:ext cx="3419872" cy="529672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Just like </a:t>
            </a:r>
            <a:r>
              <a:rPr lang="en-GB" sz="2200" dirty="0" err="1"/>
              <a:t>Rabina</a:t>
            </a:r>
            <a:r>
              <a:rPr lang="en-GB" sz="2200" dirty="0"/>
              <a:t> and Harun, he holds surgeries for the public, where people can go for help and support. </a:t>
            </a:r>
          </a:p>
          <a:p>
            <a:pPr algn="ctr"/>
            <a:endParaRPr lang="en-US" sz="2200" dirty="0"/>
          </a:p>
          <a:p>
            <a:pPr algn="ctr"/>
            <a:r>
              <a:rPr lang="en-US" sz="2200" dirty="0"/>
              <a:t>Mayoral surgeries are held every week, on a Thursday from 5:00-7:00pm at the Whitechapel Idea Store or the Town Hall, Mulberry Place, Clove Crescent.</a:t>
            </a:r>
            <a:br>
              <a:rPr lang="en-US" sz="2200" dirty="0"/>
            </a:br>
            <a:r>
              <a:rPr lang="en-US" sz="2200" i="1" u="sng" dirty="0"/>
              <a:t>You must pre-book an appointment in advance</a:t>
            </a:r>
            <a:endParaRPr lang="en-GB" sz="2200" i="1" u="sng" dirty="0"/>
          </a:p>
        </p:txBody>
      </p:sp>
      <p:sp>
        <p:nvSpPr>
          <p:cNvPr id="5" name="Rectangle 4"/>
          <p:cNvSpPr/>
          <p:nvPr/>
        </p:nvSpPr>
        <p:spPr>
          <a:xfrm>
            <a:off x="5436096" y="-27384"/>
            <a:ext cx="2664296" cy="1400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Meet the Executive Mayor of Tower Hamlets Council </a:t>
            </a:r>
            <a:br>
              <a:rPr lang="en-GB" sz="2400" dirty="0"/>
            </a:br>
            <a:r>
              <a:rPr lang="en-GB" sz="2400" dirty="0"/>
              <a:t>– John Biggs!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par>
                                <p:cTn id="41" presetID="16" presetClass="entr" presetSubtype="2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008112"/>
          </a:xfrm>
          <a:solidFill>
            <a:schemeClr val="bg1"/>
          </a:solidFill>
        </p:spPr>
        <p:txBody>
          <a:bodyPr>
            <a:noAutofit/>
          </a:bodyPr>
          <a:lstStyle/>
          <a:p>
            <a:pPr algn="l"/>
            <a:r>
              <a:rPr lang="en-GB" sz="3600" b="1" dirty="0"/>
              <a:t>Is being a Councillor a full-time job?</a:t>
            </a:r>
          </a:p>
        </p:txBody>
      </p:sp>
      <p:sp>
        <p:nvSpPr>
          <p:cNvPr id="3" name="Rounded Rectangle 2"/>
          <p:cNvSpPr/>
          <p:nvPr/>
        </p:nvSpPr>
        <p:spPr>
          <a:xfrm>
            <a:off x="0" y="5472609"/>
            <a:ext cx="9143999" cy="14127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i="1" dirty="0"/>
              <a:t>Local Councillors are all volunteers.</a:t>
            </a:r>
            <a:r>
              <a:rPr lang="en-GB" sz="2200" dirty="0"/>
              <a:t> They work as Councillors in their spare time. They also have day jobs which they do to earn money to pay their bills! (For example, </a:t>
            </a:r>
            <a:r>
              <a:rPr lang="en-GB" sz="2200" dirty="0" err="1"/>
              <a:t>Rabina</a:t>
            </a:r>
            <a:r>
              <a:rPr lang="en-GB" sz="2200" dirty="0"/>
              <a:t> is a writer, publisher and TV producer. She runs her own company)</a:t>
            </a:r>
          </a:p>
        </p:txBody>
      </p:sp>
      <p:pic>
        <p:nvPicPr>
          <p:cNvPr id="5" name="Picture 4">
            <a:hlinkClick r:id="rId3"/>
          </p:cNvPr>
          <p:cNvPicPr>
            <a:picLocks noChangeAspect="1"/>
          </p:cNvPicPr>
          <p:nvPr/>
        </p:nvPicPr>
        <p:blipFill>
          <a:blip r:embed="rId4"/>
          <a:stretch>
            <a:fillRect/>
          </a:stretch>
        </p:blipFill>
        <p:spPr>
          <a:xfrm>
            <a:off x="107504" y="1366639"/>
            <a:ext cx="5734050" cy="2638425"/>
          </a:xfrm>
          <a:prstGeom prst="rect">
            <a:avLst/>
          </a:prstGeom>
          <a:ln>
            <a:solidFill>
              <a:srgbClr val="00B050"/>
            </a:solidFill>
          </a:ln>
        </p:spPr>
      </p:pic>
      <p:pic>
        <p:nvPicPr>
          <p:cNvPr id="6" name="Picture 5">
            <a:hlinkClick r:id="rId5"/>
          </p:cNvPr>
          <p:cNvPicPr>
            <a:picLocks noChangeAspect="1"/>
          </p:cNvPicPr>
          <p:nvPr/>
        </p:nvPicPr>
        <p:blipFill>
          <a:blip r:embed="rId6"/>
          <a:stretch>
            <a:fillRect/>
          </a:stretch>
        </p:blipFill>
        <p:spPr>
          <a:xfrm>
            <a:off x="1763688" y="2953186"/>
            <a:ext cx="5006657" cy="2420030"/>
          </a:xfrm>
          <a:prstGeom prst="rect">
            <a:avLst/>
          </a:prstGeom>
          <a:ln>
            <a:solidFill>
              <a:srgbClr val="00B050"/>
            </a:solidFill>
          </a:ln>
        </p:spPr>
      </p:pic>
      <p:sp>
        <p:nvSpPr>
          <p:cNvPr id="4" name="Rounded Rectangle 3"/>
          <p:cNvSpPr/>
          <p:nvPr/>
        </p:nvSpPr>
        <p:spPr>
          <a:xfrm>
            <a:off x="6914361" y="764704"/>
            <a:ext cx="2229639" cy="468052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You can find out more about each councillor, and what they do for us, on the Tower Hamlets Borough website</a:t>
            </a:r>
          </a:p>
        </p:txBody>
      </p:sp>
    </p:spTree>
    <p:extLst>
      <p:ext uri="{BB962C8B-B14F-4D97-AF65-F5344CB8AC3E}">
        <p14:creationId xmlns:p14="http://schemas.microsoft.com/office/powerpoint/2010/main" val="79143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72" y="116632"/>
            <a:ext cx="8964488" cy="1008112"/>
          </a:xfrm>
          <a:solidFill>
            <a:schemeClr val="bg1"/>
          </a:solidFill>
        </p:spPr>
        <p:txBody>
          <a:bodyPr>
            <a:noAutofit/>
          </a:bodyPr>
          <a:lstStyle/>
          <a:p>
            <a:r>
              <a:rPr lang="en-GB" sz="3600" b="1" dirty="0"/>
              <a:t>How do councillors help local people?</a:t>
            </a:r>
            <a:br>
              <a:rPr lang="en-GB" sz="3600" b="1" dirty="0"/>
            </a:br>
            <a:r>
              <a:rPr lang="en-GB" sz="3600" b="1" dirty="0"/>
              <a:t>Is being a Councillor a full-time job?</a:t>
            </a:r>
          </a:p>
        </p:txBody>
      </p:sp>
      <p:sp>
        <p:nvSpPr>
          <p:cNvPr id="3" name="Content Placeholder 2"/>
          <p:cNvSpPr>
            <a:spLocks noGrp="1"/>
          </p:cNvSpPr>
          <p:nvPr>
            <p:ph sz="half" idx="1"/>
          </p:nvPr>
        </p:nvSpPr>
        <p:spPr>
          <a:xfrm>
            <a:off x="72008" y="1268760"/>
            <a:ext cx="5652120" cy="3744416"/>
          </a:xfrm>
          <a:solidFill>
            <a:schemeClr val="bg1"/>
          </a:solidFill>
        </p:spPr>
        <p:txBody>
          <a:bodyPr>
            <a:normAutofit/>
          </a:bodyPr>
          <a:lstStyle/>
          <a:p>
            <a:pPr marL="0" indent="0">
              <a:buNone/>
            </a:pPr>
            <a:r>
              <a:rPr lang="en-GB" b="1" u="sng" dirty="0"/>
              <a:t>Individual Activity</a:t>
            </a:r>
            <a:r>
              <a:rPr lang="en-GB" dirty="0"/>
              <a:t> </a:t>
            </a:r>
          </a:p>
          <a:p>
            <a:r>
              <a:rPr lang="en-GB" b="1" u="sng" dirty="0"/>
              <a:t>Answer</a:t>
            </a:r>
            <a:r>
              <a:rPr lang="en-GB" dirty="0"/>
              <a:t> these questions in your books</a:t>
            </a:r>
          </a:p>
          <a:p>
            <a:pPr lvl="1"/>
            <a:r>
              <a:rPr lang="en-GB" b="1" u="sng" dirty="0"/>
              <a:t>Use</a:t>
            </a:r>
            <a:r>
              <a:rPr lang="en-GB" dirty="0"/>
              <a:t> facts from the </a:t>
            </a:r>
            <a:r>
              <a:rPr lang="en-GB" b="1" dirty="0">
                <a:solidFill>
                  <a:srgbClr val="FF0000"/>
                </a:solidFill>
              </a:rPr>
              <a:t>previous</a:t>
            </a:r>
            <a:r>
              <a:rPr lang="en-GB" dirty="0"/>
              <a:t> slide in your answers</a:t>
            </a:r>
          </a:p>
          <a:p>
            <a:pPr lvl="1"/>
            <a:r>
              <a:rPr lang="en-GB" b="1" u="sng" dirty="0"/>
              <a:t>Use</a:t>
            </a:r>
            <a:r>
              <a:rPr lang="en-GB" dirty="0"/>
              <a:t> the question to start your answers</a:t>
            </a:r>
          </a:p>
          <a:p>
            <a:pPr lvl="2"/>
            <a:r>
              <a:rPr lang="en-GB" b="1" i="1" dirty="0"/>
              <a:t>See the box below for the sentence starter for Q6</a:t>
            </a:r>
          </a:p>
        </p:txBody>
      </p:sp>
      <p:sp>
        <p:nvSpPr>
          <p:cNvPr id="4" name="Content Placeholder 3"/>
          <p:cNvSpPr>
            <a:spLocks noGrp="1"/>
          </p:cNvSpPr>
          <p:nvPr>
            <p:ph sz="half" idx="2"/>
          </p:nvPr>
        </p:nvSpPr>
        <p:spPr>
          <a:xfrm>
            <a:off x="5868144" y="1268760"/>
            <a:ext cx="3168352" cy="5472608"/>
          </a:xfrm>
          <a:solidFill>
            <a:srgbClr val="FFFFCC"/>
          </a:solidFill>
        </p:spPr>
        <p:txBody>
          <a:bodyPr>
            <a:normAutofit/>
          </a:bodyPr>
          <a:lstStyle/>
          <a:p>
            <a:pPr marL="514350" indent="-514350">
              <a:buFont typeface="+mj-lt"/>
              <a:buAutoNum type="arabicPeriod" startAt="6"/>
            </a:pPr>
            <a:r>
              <a:rPr lang="en-GB" b="1" i="1" dirty="0">
                <a:solidFill>
                  <a:srgbClr val="C00000"/>
                </a:solidFill>
              </a:rPr>
              <a:t>Local Councillors are </a:t>
            </a:r>
            <a:r>
              <a:rPr lang="en-GB" b="1" i="1" u="sng" dirty="0">
                <a:solidFill>
                  <a:srgbClr val="C00000"/>
                </a:solidFill>
              </a:rPr>
              <a:t>very</a:t>
            </a:r>
            <a:r>
              <a:rPr lang="en-GB" b="1" i="1" dirty="0">
                <a:solidFill>
                  <a:srgbClr val="C00000"/>
                </a:solidFill>
              </a:rPr>
              <a:t> busy people</a:t>
            </a:r>
            <a:r>
              <a:rPr lang="en-GB" dirty="0"/>
              <a:t>, why is that?</a:t>
            </a:r>
          </a:p>
          <a:p>
            <a:pPr marL="514350" indent="-514350">
              <a:buFont typeface="+mj-lt"/>
              <a:buAutoNum type="arabicPeriod" startAt="6"/>
            </a:pPr>
            <a:r>
              <a:rPr lang="en-GB" dirty="0"/>
              <a:t>How do local councillors help local people, other than representing their views and needs at Council meetings?</a:t>
            </a:r>
          </a:p>
        </p:txBody>
      </p:sp>
      <p:sp>
        <p:nvSpPr>
          <p:cNvPr id="5" name="Rectangle 4"/>
          <p:cNvSpPr/>
          <p:nvPr/>
        </p:nvSpPr>
        <p:spPr>
          <a:xfrm>
            <a:off x="107504" y="5170132"/>
            <a:ext cx="5653199" cy="13593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Q6. </a:t>
            </a:r>
            <a:r>
              <a:rPr lang="en-GB" sz="2800" b="1" i="1" dirty="0">
                <a:solidFill>
                  <a:srgbClr val="C00000"/>
                </a:solidFill>
              </a:rPr>
              <a:t>Local councillors are very busy people because ……… For example,… ………………………………………………………</a:t>
            </a:r>
            <a:r>
              <a:rPr lang="en-GB" sz="2800" dirty="0">
                <a:solidFill>
                  <a:schemeClr val="tx1"/>
                </a:solidFill>
              </a:rPr>
              <a:t> </a:t>
            </a:r>
            <a:endParaRPr lang="en-GB" sz="2800" b="1" i="1" dirty="0">
              <a:solidFill>
                <a:srgbClr val="0070C0"/>
              </a:solidFill>
            </a:endParaRPr>
          </a:p>
        </p:txBody>
      </p:sp>
    </p:spTree>
    <p:extLst>
      <p:ext uri="{BB962C8B-B14F-4D97-AF65-F5344CB8AC3E}">
        <p14:creationId xmlns:p14="http://schemas.microsoft.com/office/powerpoint/2010/main" val="20148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72" y="56495"/>
            <a:ext cx="8832741" cy="929718"/>
          </a:xfrm>
          <a:solidFill>
            <a:schemeClr val="bg1"/>
          </a:solidFill>
        </p:spPr>
        <p:txBody>
          <a:bodyPr>
            <a:normAutofit fontScale="90000"/>
          </a:bodyPr>
          <a:lstStyle/>
          <a:p>
            <a:r>
              <a:rPr lang="en-GB" b="1" dirty="0"/>
              <a:t>How does the Council make decisions?</a:t>
            </a:r>
          </a:p>
        </p:txBody>
      </p:sp>
      <p:sp>
        <p:nvSpPr>
          <p:cNvPr id="3" name="Content Placeholder 2"/>
          <p:cNvSpPr>
            <a:spLocks noGrp="1"/>
          </p:cNvSpPr>
          <p:nvPr>
            <p:ph sz="half" idx="1"/>
          </p:nvPr>
        </p:nvSpPr>
        <p:spPr>
          <a:xfrm>
            <a:off x="179512" y="1124744"/>
            <a:ext cx="4316288" cy="5611139"/>
          </a:xfrm>
          <a:solidFill>
            <a:schemeClr val="bg1"/>
          </a:solidFill>
        </p:spPr>
        <p:txBody>
          <a:bodyPr>
            <a:normAutofit fontScale="62500" lnSpcReduction="20000"/>
          </a:bodyPr>
          <a:lstStyle/>
          <a:p>
            <a:r>
              <a:rPr lang="en-US" b="1" i="1" dirty="0">
                <a:latin typeface="Arial" charset="0"/>
              </a:rPr>
              <a:t>All 45 councilors, plus the Mayor, meet as a group a few times a year to discuss and agree on the </a:t>
            </a:r>
            <a:r>
              <a:rPr lang="en-US" b="1" i="1" u="sng" dirty="0">
                <a:latin typeface="Arial" charset="0"/>
              </a:rPr>
              <a:t>BIG</a:t>
            </a:r>
            <a:r>
              <a:rPr lang="en-US" b="1" i="1" dirty="0">
                <a:latin typeface="Arial" charset="0"/>
              </a:rPr>
              <a:t> decisions for Tower Hamlets. </a:t>
            </a:r>
          </a:p>
          <a:p>
            <a:pPr lvl="1"/>
            <a:r>
              <a:rPr lang="en-US" dirty="0">
                <a:latin typeface="Arial" charset="0"/>
              </a:rPr>
              <a:t>For example, the annual budget – what the council is going to charge in local taxes and spend on local public services</a:t>
            </a:r>
          </a:p>
          <a:p>
            <a:r>
              <a:rPr lang="en-GB" dirty="0">
                <a:latin typeface="Arial" charset="0"/>
              </a:rPr>
              <a:t>These </a:t>
            </a:r>
            <a:r>
              <a:rPr lang="en-GB" b="1" i="1" u="sng" dirty="0">
                <a:latin typeface="Arial" charset="0"/>
              </a:rPr>
              <a:t>BIG</a:t>
            </a:r>
            <a:r>
              <a:rPr lang="en-GB" dirty="0">
                <a:latin typeface="Arial" charset="0"/>
              </a:rPr>
              <a:t> meetings are called </a:t>
            </a:r>
            <a:r>
              <a:rPr lang="en-GB" b="1" u="sng" dirty="0">
                <a:latin typeface="Arial" charset="0"/>
              </a:rPr>
              <a:t>Assembly Meetings</a:t>
            </a:r>
            <a:r>
              <a:rPr lang="en-GB" dirty="0">
                <a:latin typeface="Arial" charset="0"/>
              </a:rPr>
              <a:t>. </a:t>
            </a:r>
            <a:r>
              <a:rPr lang="en-US" dirty="0">
                <a:latin typeface="Arial" charset="0"/>
              </a:rPr>
              <a:t>In the Assembly meetings, the councilors discuss issues which affect </a:t>
            </a:r>
            <a:r>
              <a:rPr lang="en-US" b="1" u="sng" dirty="0">
                <a:latin typeface="Arial" charset="0"/>
              </a:rPr>
              <a:t>all</a:t>
            </a:r>
            <a:r>
              <a:rPr lang="en-US" dirty="0">
                <a:latin typeface="Arial" charset="0"/>
              </a:rPr>
              <a:t> of Tower Hamlets</a:t>
            </a:r>
          </a:p>
          <a:p>
            <a:pPr lvl="1"/>
            <a:r>
              <a:rPr lang="en-US" dirty="0">
                <a:latin typeface="Arial" charset="0"/>
              </a:rPr>
              <a:t>The councilors debate and vote on the </a:t>
            </a:r>
            <a:r>
              <a:rPr lang="en-US" b="1" i="1" u="sng" dirty="0">
                <a:latin typeface="Arial" charset="0"/>
              </a:rPr>
              <a:t>BIG</a:t>
            </a:r>
            <a:r>
              <a:rPr lang="en-US" dirty="0">
                <a:latin typeface="Arial" charset="0"/>
              </a:rPr>
              <a:t> decisions for the borough as a whole. Together, they try to do what is best for </a:t>
            </a:r>
            <a:r>
              <a:rPr lang="en-US" b="1" i="1" u="sng" dirty="0">
                <a:latin typeface="Arial" charset="0"/>
              </a:rPr>
              <a:t>everyone</a:t>
            </a:r>
            <a:r>
              <a:rPr lang="en-US" dirty="0">
                <a:latin typeface="Arial" charset="0"/>
              </a:rPr>
              <a:t> in Tower Hamlets</a:t>
            </a:r>
          </a:p>
          <a:p>
            <a:pPr lvl="1"/>
            <a:r>
              <a:rPr lang="en-GB" dirty="0">
                <a:latin typeface="Arial" charset="0"/>
              </a:rPr>
              <a:t>Each councillor will try to convince the other councillors to agree to </a:t>
            </a:r>
            <a:br>
              <a:rPr lang="en-GB" dirty="0">
                <a:latin typeface="Arial" charset="0"/>
              </a:rPr>
            </a:br>
            <a:r>
              <a:rPr lang="en-GB" dirty="0">
                <a:latin typeface="Arial" charset="0"/>
              </a:rPr>
              <a:t>changes based on their political party’s big ideas. For example, our 2 local councillors in Shadwell belong to different political parties and have different ideas:</a:t>
            </a:r>
          </a:p>
          <a:p>
            <a:pPr lvl="2"/>
            <a:r>
              <a:rPr lang="en-GB" dirty="0" err="1">
                <a:latin typeface="Arial" charset="0"/>
              </a:rPr>
              <a:t>Rabina</a:t>
            </a:r>
            <a:r>
              <a:rPr lang="en-GB" dirty="0">
                <a:latin typeface="Arial" charset="0"/>
              </a:rPr>
              <a:t> Khan supports Liberal Democrat ideas</a:t>
            </a:r>
          </a:p>
          <a:p>
            <a:pPr lvl="2"/>
            <a:r>
              <a:rPr lang="en-GB" dirty="0">
                <a:latin typeface="Arial" charset="0"/>
              </a:rPr>
              <a:t>Harun Miah supports Aspire ideas</a:t>
            </a:r>
          </a:p>
        </p:txBody>
      </p:sp>
      <p:sp>
        <p:nvSpPr>
          <p:cNvPr id="4" name="Content Placeholder 3"/>
          <p:cNvSpPr>
            <a:spLocks noGrp="1"/>
          </p:cNvSpPr>
          <p:nvPr>
            <p:ph sz="half" idx="2"/>
          </p:nvPr>
        </p:nvSpPr>
        <p:spPr>
          <a:xfrm>
            <a:off x="4648200" y="2492896"/>
            <a:ext cx="4364052" cy="4242987"/>
          </a:xfrm>
          <a:solidFill>
            <a:schemeClr val="bg1"/>
          </a:solidFill>
        </p:spPr>
        <p:txBody>
          <a:bodyPr>
            <a:normAutofit fontScale="62500" lnSpcReduction="20000"/>
          </a:bodyPr>
          <a:lstStyle/>
          <a:p>
            <a:r>
              <a:rPr lang="en-US" b="1" i="1" dirty="0">
                <a:latin typeface="Arial" charset="0"/>
              </a:rPr>
              <a:t>Most of the </a:t>
            </a:r>
            <a:r>
              <a:rPr lang="en-US" b="1" i="1" u="sng" dirty="0">
                <a:latin typeface="Arial" charset="0"/>
              </a:rPr>
              <a:t>smaller</a:t>
            </a:r>
            <a:r>
              <a:rPr lang="en-US" b="1" i="1" dirty="0">
                <a:latin typeface="Arial" charset="0"/>
              </a:rPr>
              <a:t> </a:t>
            </a:r>
            <a:br>
              <a:rPr lang="en-US" b="1" i="1" dirty="0">
                <a:latin typeface="Arial" charset="0"/>
              </a:rPr>
            </a:br>
            <a:r>
              <a:rPr lang="en-US" b="1" i="1" dirty="0">
                <a:latin typeface="Arial" charset="0"/>
              </a:rPr>
              <a:t>decisions are made in smaller groups of councilors. </a:t>
            </a:r>
            <a:r>
              <a:rPr lang="en-US" dirty="0">
                <a:latin typeface="Arial" charset="0"/>
              </a:rPr>
              <a:t>These specific groups of councilors are called, </a:t>
            </a:r>
            <a:r>
              <a:rPr lang="en-US" b="1" u="sng" dirty="0">
                <a:latin typeface="Arial" charset="0"/>
              </a:rPr>
              <a:t>Committees</a:t>
            </a:r>
            <a:endParaRPr lang="en-US" b="1" i="1" dirty="0">
              <a:latin typeface="Arial" charset="0"/>
            </a:endParaRPr>
          </a:p>
          <a:p>
            <a:pPr lvl="1"/>
            <a:r>
              <a:rPr lang="en-US" b="1" u="sng" dirty="0">
                <a:latin typeface="Arial" charset="0"/>
              </a:rPr>
              <a:t>The Cabinet</a:t>
            </a:r>
            <a:r>
              <a:rPr lang="en-US" dirty="0">
                <a:latin typeface="Arial" charset="0"/>
              </a:rPr>
              <a:t> is a committee made up of the Mayor and 9 Councilors chosen by the Mayor. </a:t>
            </a:r>
          </a:p>
          <a:p>
            <a:pPr lvl="2"/>
            <a:r>
              <a:rPr lang="en-US" dirty="0">
                <a:latin typeface="Arial" charset="0"/>
              </a:rPr>
              <a:t>Together they decide on how much money to spend on specific public services, e.g. rubbish collection, schools</a:t>
            </a:r>
          </a:p>
          <a:p>
            <a:pPr lvl="1"/>
            <a:r>
              <a:rPr lang="en-US" dirty="0">
                <a:latin typeface="Arial" charset="0"/>
              </a:rPr>
              <a:t>Other small groups of councilors make decisions on other local issues, for example the Health and Well Being Board </a:t>
            </a:r>
            <a:endParaRPr lang="en-US" b="1" u="sng" dirty="0">
              <a:latin typeface="Arial" charset="0"/>
            </a:endParaRPr>
          </a:p>
          <a:p>
            <a:pPr lvl="2"/>
            <a:r>
              <a:rPr lang="en-GB" dirty="0"/>
              <a:t>Our local councillor </a:t>
            </a:r>
            <a:r>
              <a:rPr lang="en-GB" b="1" i="1" dirty="0"/>
              <a:t>Harun </a:t>
            </a:r>
            <a:r>
              <a:rPr lang="en-GB" b="1" i="1" dirty="0" err="1"/>
              <a:t>Maih</a:t>
            </a:r>
            <a:r>
              <a:rPr lang="en-GB" b="1" i="1" dirty="0"/>
              <a:t> is on the Members’ Learning and Development committee which discusses and agrees ideas to help councillors to be better councillors!</a:t>
            </a:r>
          </a:p>
        </p:txBody>
      </p:sp>
      <p:pic>
        <p:nvPicPr>
          <p:cNvPr id="5" name="Picture 4"/>
          <p:cNvPicPr>
            <a:picLocks noChangeAspect="1"/>
          </p:cNvPicPr>
          <p:nvPr/>
        </p:nvPicPr>
        <p:blipFill>
          <a:blip r:embed="rId3"/>
          <a:stretch>
            <a:fillRect/>
          </a:stretch>
        </p:blipFill>
        <p:spPr>
          <a:xfrm>
            <a:off x="7500570" y="842197"/>
            <a:ext cx="1361299" cy="1794715"/>
          </a:xfrm>
          <a:prstGeom prst="rect">
            <a:avLst/>
          </a:prstGeom>
          <a:ln>
            <a:solidFill>
              <a:srgbClr val="FF0000"/>
            </a:solidFill>
          </a:ln>
        </p:spPr>
      </p:pic>
      <p:pic>
        <p:nvPicPr>
          <p:cNvPr id="6" name="Picture 5"/>
          <p:cNvPicPr>
            <a:picLocks noChangeAspect="1"/>
          </p:cNvPicPr>
          <p:nvPr/>
        </p:nvPicPr>
        <p:blipFill>
          <a:blip r:embed="rId4"/>
          <a:stretch>
            <a:fillRect/>
          </a:stretch>
        </p:blipFill>
        <p:spPr>
          <a:xfrm>
            <a:off x="4865651" y="1046468"/>
            <a:ext cx="2444080" cy="1375202"/>
          </a:xfrm>
          <a:prstGeom prst="rect">
            <a:avLst/>
          </a:prstGeom>
        </p:spPr>
      </p:pic>
    </p:spTree>
    <p:extLst>
      <p:ext uri="{BB962C8B-B14F-4D97-AF65-F5344CB8AC3E}">
        <p14:creationId xmlns:p14="http://schemas.microsoft.com/office/powerpoint/2010/main" val="23996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2012"/>
            <a:ext cx="8909999" cy="928716"/>
          </a:xfrm>
          <a:solidFill>
            <a:schemeClr val="bg1"/>
          </a:solidFill>
        </p:spPr>
        <p:txBody>
          <a:bodyPr>
            <a:normAutofit fontScale="90000"/>
          </a:bodyPr>
          <a:lstStyle/>
          <a:p>
            <a:r>
              <a:rPr lang="en-GB" sz="3600" b="1" dirty="0">
                <a:latin typeface="Arial" charset="0"/>
              </a:rPr>
              <a:t>Where does the Council get it’s money from?</a:t>
            </a:r>
            <a:br>
              <a:rPr lang="en-GB" sz="3600" b="1" dirty="0">
                <a:latin typeface="Arial" charset="0"/>
              </a:rPr>
            </a:br>
            <a:r>
              <a:rPr lang="en-GB" sz="3600" b="1" dirty="0">
                <a:latin typeface="Arial" charset="0"/>
              </a:rPr>
              <a:t>What does the Council spend it’s money on?</a:t>
            </a:r>
          </a:p>
        </p:txBody>
      </p:sp>
      <p:sp>
        <p:nvSpPr>
          <p:cNvPr id="3" name="Content Placeholder 2"/>
          <p:cNvSpPr>
            <a:spLocks noGrp="1"/>
          </p:cNvSpPr>
          <p:nvPr>
            <p:ph sz="half" idx="1"/>
          </p:nvPr>
        </p:nvSpPr>
        <p:spPr>
          <a:xfrm>
            <a:off x="107504" y="1052736"/>
            <a:ext cx="4464496" cy="5688632"/>
          </a:xfrm>
          <a:solidFill>
            <a:schemeClr val="bg1"/>
          </a:solidFill>
        </p:spPr>
        <p:txBody>
          <a:bodyPr>
            <a:normAutofit fontScale="77500" lnSpcReduction="20000"/>
          </a:bodyPr>
          <a:lstStyle/>
          <a:p>
            <a:pPr>
              <a:buNone/>
            </a:pPr>
            <a:r>
              <a:rPr lang="en-GB" b="1" i="1" u="sng" dirty="0">
                <a:latin typeface="Arial" charset="0"/>
              </a:rPr>
              <a:t>1 - The UK Government</a:t>
            </a:r>
          </a:p>
          <a:p>
            <a:r>
              <a:rPr lang="en-GB" dirty="0">
                <a:latin typeface="Arial" charset="0"/>
              </a:rPr>
              <a:t>Local Councils are given some money by the UK Government  - but it is never really enough!</a:t>
            </a:r>
          </a:p>
          <a:p>
            <a:pPr>
              <a:buNone/>
            </a:pPr>
            <a:r>
              <a:rPr lang="en-GB" b="1" i="1" u="sng" dirty="0">
                <a:latin typeface="Arial" charset="0"/>
              </a:rPr>
              <a:t>2 - Council Tax</a:t>
            </a:r>
          </a:p>
          <a:p>
            <a:r>
              <a:rPr lang="en-GB" dirty="0">
                <a:latin typeface="Arial" charset="0"/>
              </a:rPr>
              <a:t>People over 18 who live in a local council area, pay a tax each year based on the value of their home:</a:t>
            </a:r>
          </a:p>
          <a:p>
            <a:pPr lvl="1"/>
            <a:r>
              <a:rPr lang="en-GB" dirty="0">
                <a:latin typeface="Arial" charset="0"/>
              </a:rPr>
              <a:t>The higher the value of the home, the more people pay in Council tax</a:t>
            </a:r>
          </a:p>
          <a:p>
            <a:pPr lvl="1"/>
            <a:r>
              <a:rPr lang="en-GB" dirty="0">
                <a:latin typeface="Arial" charset="0"/>
              </a:rPr>
              <a:t>The lower the value of the home, the less people pay in Council Tax</a:t>
            </a:r>
          </a:p>
          <a:p>
            <a:pPr>
              <a:buNone/>
            </a:pPr>
            <a:r>
              <a:rPr lang="en-GB" b="1" i="1" u="sng" dirty="0">
                <a:latin typeface="Arial" charset="0"/>
              </a:rPr>
              <a:t>3 - Business Rates</a:t>
            </a:r>
          </a:p>
          <a:p>
            <a:r>
              <a:rPr lang="en-GB" dirty="0">
                <a:latin typeface="Arial" charset="0"/>
              </a:rPr>
              <a:t>People who run a business in the area pay a local tax to the council for the buildings that they use to run their business</a:t>
            </a:r>
          </a:p>
        </p:txBody>
      </p:sp>
      <p:graphicFrame>
        <p:nvGraphicFramePr>
          <p:cNvPr id="5" name="Content Placeholder 4"/>
          <p:cNvGraphicFramePr>
            <a:graphicFrameLocks noGrp="1" noChangeAspect="1"/>
          </p:cNvGraphicFramePr>
          <p:nvPr>
            <p:ph/>
            <p:extLst>
              <p:ext uri="{D42A27DB-BD31-4B8C-83A1-F6EECF244321}">
                <p14:modId xmlns:p14="http://schemas.microsoft.com/office/powerpoint/2010/main" val="3087920430"/>
              </p:ext>
            </p:extLst>
          </p:nvPr>
        </p:nvGraphicFramePr>
        <p:xfrm>
          <a:off x="4618923" y="2284563"/>
          <a:ext cx="4398579" cy="2756844"/>
        </p:xfrm>
        <a:graphic>
          <a:graphicData uri="http://schemas.openxmlformats.org/presentationml/2006/ole">
            <mc:AlternateContent xmlns:mc="http://schemas.openxmlformats.org/markup-compatibility/2006">
              <mc:Choice xmlns:v="urn:schemas-microsoft-com:vml" Requires="v">
                <p:oleObj spid="_x0000_s4204" name="Chart" r:id="rId4" imgW="2781368" imgH="1743004" progId="Excel.Chart.8">
                  <p:embed/>
                </p:oleObj>
              </mc:Choice>
              <mc:Fallback>
                <p:oleObj name="Chart" r:id="rId4" imgW="2781368" imgH="1743004" progId="Excel.Char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8923" y="2284563"/>
                        <a:ext cx="4398579" cy="2756844"/>
                      </a:xfrm>
                      <a:prstGeom prst="rect">
                        <a:avLst/>
                      </a:prstGeom>
                      <a:noFill/>
                      <a:ln>
                        <a:noFill/>
                      </a:ln>
                      <a:effectLst/>
                    </p:spPr>
                  </p:pic>
                </p:oleObj>
              </mc:Fallback>
            </mc:AlternateContent>
          </a:graphicData>
        </a:graphic>
      </p:graphicFrame>
      <p:sp>
        <p:nvSpPr>
          <p:cNvPr id="6" name="Text Box 6"/>
          <p:cNvSpPr txBox="1">
            <a:spLocks noChangeArrowheads="1"/>
          </p:cNvSpPr>
          <p:nvPr/>
        </p:nvSpPr>
        <p:spPr bwMode="auto">
          <a:xfrm>
            <a:off x="4698853" y="1068749"/>
            <a:ext cx="4139754" cy="1200329"/>
          </a:xfrm>
          <a:prstGeom prst="rect">
            <a:avLst/>
          </a:prstGeom>
          <a:solidFill>
            <a:schemeClr val="tx1">
              <a:alpha val="50000"/>
            </a:schemeClr>
          </a:solidFill>
          <a:ln w="12700">
            <a:solidFill>
              <a:schemeClr val="tx1"/>
            </a:solidFill>
            <a:miter lim="800000"/>
            <a:headEnd/>
            <a:tailEnd/>
          </a:ln>
          <a:effectLst/>
        </p:spPr>
        <p:txBody>
          <a:bodyPr wrap="square">
            <a:spAutoFit/>
          </a:bodyPr>
          <a:lstStyle/>
          <a:p>
            <a:pPr>
              <a:spcBef>
                <a:spcPct val="50000"/>
              </a:spcBef>
            </a:pPr>
            <a:r>
              <a:rPr lang="en-GB" dirty="0">
                <a:solidFill>
                  <a:schemeClr val="bg1"/>
                </a:solidFill>
                <a:latin typeface="Verdana" pitchFamily="34" charset="0"/>
              </a:rPr>
              <a:t>Local councils get </a:t>
            </a:r>
            <a:r>
              <a:rPr lang="en-GB" b="1" dirty="0">
                <a:solidFill>
                  <a:schemeClr val="bg1"/>
                </a:solidFill>
                <a:latin typeface="Verdana" pitchFamily="34" charset="0"/>
              </a:rPr>
              <a:t>70%</a:t>
            </a:r>
            <a:r>
              <a:rPr lang="en-GB" dirty="0">
                <a:solidFill>
                  <a:schemeClr val="bg1"/>
                </a:solidFill>
                <a:latin typeface="Verdana" pitchFamily="34" charset="0"/>
              </a:rPr>
              <a:t> of their money from the UK Government, </a:t>
            </a:r>
            <a:r>
              <a:rPr lang="en-GB" b="1" dirty="0">
                <a:solidFill>
                  <a:schemeClr val="bg1"/>
                </a:solidFill>
                <a:latin typeface="Verdana" pitchFamily="34" charset="0"/>
              </a:rPr>
              <a:t>20%</a:t>
            </a:r>
            <a:r>
              <a:rPr lang="en-GB" dirty="0">
                <a:solidFill>
                  <a:schemeClr val="bg1"/>
                </a:solidFill>
                <a:latin typeface="Verdana" pitchFamily="34" charset="0"/>
              </a:rPr>
              <a:t> from Council Tax and </a:t>
            </a:r>
            <a:br>
              <a:rPr lang="en-GB" dirty="0">
                <a:solidFill>
                  <a:schemeClr val="bg1"/>
                </a:solidFill>
                <a:latin typeface="Verdana" pitchFamily="34" charset="0"/>
              </a:rPr>
            </a:br>
            <a:r>
              <a:rPr lang="en-GB" b="1" dirty="0">
                <a:solidFill>
                  <a:schemeClr val="bg1"/>
                </a:solidFill>
                <a:latin typeface="Verdana" pitchFamily="34" charset="0"/>
              </a:rPr>
              <a:t>10%</a:t>
            </a:r>
            <a:r>
              <a:rPr lang="en-GB" dirty="0">
                <a:solidFill>
                  <a:schemeClr val="bg1"/>
                </a:solidFill>
                <a:latin typeface="Verdana" pitchFamily="34" charset="0"/>
              </a:rPr>
              <a:t> from Business rates.</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4921" y="1725035"/>
            <a:ext cx="1055432" cy="1368152"/>
          </a:xfrm>
          <a:prstGeom prst="rect">
            <a:avLst/>
          </a:prstGeom>
        </p:spPr>
      </p:pic>
      <p:sp>
        <p:nvSpPr>
          <p:cNvPr id="9" name="Rectangle 8"/>
          <p:cNvSpPr/>
          <p:nvPr/>
        </p:nvSpPr>
        <p:spPr>
          <a:xfrm>
            <a:off x="4644008" y="5059050"/>
            <a:ext cx="4392488" cy="1754326"/>
          </a:xfrm>
          <a:prstGeom prst="rect">
            <a:avLst/>
          </a:prstGeom>
          <a:solidFill>
            <a:srgbClr val="C00000"/>
          </a:solidFill>
        </p:spPr>
        <p:txBody>
          <a:bodyPr wrap="square">
            <a:spAutoFit/>
          </a:bodyPr>
          <a:lstStyle/>
          <a:p>
            <a:pPr>
              <a:spcBef>
                <a:spcPct val="50000"/>
              </a:spcBef>
            </a:pPr>
            <a:r>
              <a:rPr lang="en-GB" dirty="0">
                <a:solidFill>
                  <a:schemeClr val="bg1"/>
                </a:solidFill>
                <a:latin typeface="Verdana" pitchFamily="34" charset="0"/>
              </a:rPr>
              <a:t>In total, in 2019-2020 Tower Hamlets Borough Council received £374m in taxes. It spent this on providing local services for people in Tower Hamlets, i.e. social services, Idea stores, parks, council houses…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368152"/>
          </a:xfrm>
          <a:solidFill>
            <a:schemeClr val="bg1"/>
          </a:solidFill>
        </p:spPr>
        <p:txBody>
          <a:bodyPr>
            <a:noAutofit/>
          </a:bodyPr>
          <a:lstStyle/>
          <a:p>
            <a:r>
              <a:rPr lang="en-GB" sz="3200" b="1" dirty="0"/>
              <a:t>How does the Council make decisions?</a:t>
            </a:r>
            <a:br>
              <a:rPr lang="en-GB" sz="3200" b="1" dirty="0"/>
            </a:br>
            <a:r>
              <a:rPr lang="en-GB" sz="3200" b="1" dirty="0"/>
              <a:t>Where does the Council get it’s money from?</a:t>
            </a:r>
            <a:br>
              <a:rPr lang="en-GB" sz="3200" b="1" dirty="0"/>
            </a:br>
            <a:r>
              <a:rPr lang="en-GB" sz="3200" b="1" dirty="0"/>
              <a:t>What does the Council spend it’s money on?</a:t>
            </a:r>
          </a:p>
        </p:txBody>
      </p:sp>
      <p:sp>
        <p:nvSpPr>
          <p:cNvPr id="3" name="Content Placeholder 2"/>
          <p:cNvSpPr>
            <a:spLocks noGrp="1"/>
          </p:cNvSpPr>
          <p:nvPr>
            <p:ph sz="half" idx="1"/>
          </p:nvPr>
        </p:nvSpPr>
        <p:spPr>
          <a:xfrm>
            <a:off x="72008" y="1628056"/>
            <a:ext cx="6012160" cy="3385120"/>
          </a:xfrm>
          <a:solidFill>
            <a:schemeClr val="bg1"/>
          </a:solidFill>
        </p:spPr>
        <p:txBody>
          <a:bodyPr>
            <a:normAutofit/>
          </a:bodyPr>
          <a:lstStyle/>
          <a:p>
            <a:pPr marL="0" indent="0">
              <a:buNone/>
            </a:pPr>
            <a:r>
              <a:rPr lang="en-GB" b="1" u="sng" dirty="0"/>
              <a:t>Individual Activity</a:t>
            </a:r>
            <a:r>
              <a:rPr lang="en-GB" dirty="0"/>
              <a:t> </a:t>
            </a:r>
          </a:p>
          <a:p>
            <a:r>
              <a:rPr lang="en-GB" b="1" u="sng" dirty="0"/>
              <a:t>Answer</a:t>
            </a:r>
            <a:r>
              <a:rPr lang="en-GB" dirty="0"/>
              <a:t> these questions in your books</a:t>
            </a:r>
          </a:p>
          <a:p>
            <a:pPr lvl="1"/>
            <a:r>
              <a:rPr lang="en-GB" b="1" u="sng" dirty="0"/>
              <a:t>Use</a:t>
            </a:r>
            <a:r>
              <a:rPr lang="en-GB" dirty="0"/>
              <a:t> facts from the </a:t>
            </a:r>
            <a:r>
              <a:rPr lang="en-GB" b="1" dirty="0">
                <a:solidFill>
                  <a:srgbClr val="FF0000"/>
                </a:solidFill>
              </a:rPr>
              <a:t>previous</a:t>
            </a:r>
            <a:r>
              <a:rPr lang="en-GB" dirty="0"/>
              <a:t> slide in your answers</a:t>
            </a:r>
          </a:p>
          <a:p>
            <a:pPr lvl="1"/>
            <a:r>
              <a:rPr lang="en-GB" b="1" u="sng" dirty="0"/>
              <a:t>Use</a:t>
            </a:r>
            <a:r>
              <a:rPr lang="en-GB" dirty="0"/>
              <a:t> the question to start your answers</a:t>
            </a:r>
          </a:p>
          <a:p>
            <a:pPr lvl="2"/>
            <a:r>
              <a:rPr lang="en-GB" b="1" i="1" dirty="0"/>
              <a:t>See the box below for the sentence starter for Q8</a:t>
            </a:r>
          </a:p>
        </p:txBody>
      </p:sp>
      <p:sp>
        <p:nvSpPr>
          <p:cNvPr id="4" name="Content Placeholder 3"/>
          <p:cNvSpPr>
            <a:spLocks noGrp="1"/>
          </p:cNvSpPr>
          <p:nvPr>
            <p:ph sz="half" idx="2"/>
          </p:nvPr>
        </p:nvSpPr>
        <p:spPr>
          <a:xfrm>
            <a:off x="6228184" y="1628800"/>
            <a:ext cx="2808312" cy="5112568"/>
          </a:xfrm>
          <a:solidFill>
            <a:srgbClr val="FFFFCC"/>
          </a:solidFill>
        </p:spPr>
        <p:txBody>
          <a:bodyPr>
            <a:normAutofit/>
          </a:bodyPr>
          <a:lstStyle/>
          <a:p>
            <a:pPr marL="514350" indent="-514350">
              <a:buFont typeface="+mj-lt"/>
              <a:buAutoNum type="arabicPeriod" startAt="8"/>
            </a:pPr>
            <a:r>
              <a:rPr lang="en-GB" dirty="0"/>
              <a:t>How does </a:t>
            </a:r>
            <a:r>
              <a:rPr lang="en-GB" b="1" i="1" dirty="0">
                <a:solidFill>
                  <a:srgbClr val="00B050"/>
                </a:solidFill>
              </a:rPr>
              <a:t>the whole Council make </a:t>
            </a:r>
            <a:r>
              <a:rPr lang="en-GB" b="1" i="1" u="sng" dirty="0">
                <a:solidFill>
                  <a:srgbClr val="00B050"/>
                </a:solidFill>
              </a:rPr>
              <a:t>BIG</a:t>
            </a:r>
            <a:r>
              <a:rPr lang="en-GB" b="1" i="1" dirty="0">
                <a:solidFill>
                  <a:srgbClr val="00B050"/>
                </a:solidFill>
              </a:rPr>
              <a:t>  decisions together</a:t>
            </a:r>
            <a:r>
              <a:rPr lang="en-GB" dirty="0"/>
              <a:t>?</a:t>
            </a:r>
          </a:p>
          <a:p>
            <a:pPr marL="514350" indent="-514350">
              <a:buFont typeface="+mj-lt"/>
              <a:buAutoNum type="arabicPeriod" startAt="8"/>
            </a:pPr>
            <a:r>
              <a:rPr lang="en-GB" dirty="0"/>
              <a:t>Local people get more LOCAL public services than they pay for, why is this?</a:t>
            </a:r>
          </a:p>
        </p:txBody>
      </p:sp>
      <p:sp>
        <p:nvSpPr>
          <p:cNvPr id="6" name="Rectangle 5"/>
          <p:cNvSpPr/>
          <p:nvPr/>
        </p:nvSpPr>
        <p:spPr>
          <a:xfrm>
            <a:off x="72008" y="5120786"/>
            <a:ext cx="6372200" cy="162058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Q8. </a:t>
            </a:r>
            <a:r>
              <a:rPr lang="en-GB" sz="2800" b="1" i="1" dirty="0">
                <a:solidFill>
                  <a:srgbClr val="00B050"/>
                </a:solidFill>
              </a:rPr>
              <a:t>The whole council make </a:t>
            </a:r>
            <a:r>
              <a:rPr lang="en-GB" sz="2800" b="1" i="1" u="sng" dirty="0">
                <a:solidFill>
                  <a:srgbClr val="00B050"/>
                </a:solidFill>
              </a:rPr>
              <a:t>BIG</a:t>
            </a:r>
            <a:r>
              <a:rPr lang="en-GB" sz="2800" b="1" i="1" dirty="0">
                <a:solidFill>
                  <a:srgbClr val="00B050"/>
                </a:solidFill>
              </a:rPr>
              <a:t> decisions together …………….. For instance, …………… ………………………………………..…………………….</a:t>
            </a:r>
          </a:p>
        </p:txBody>
      </p:sp>
    </p:spTree>
    <p:extLst>
      <p:ext uri="{BB962C8B-B14F-4D97-AF65-F5344CB8AC3E}">
        <p14:creationId xmlns:p14="http://schemas.microsoft.com/office/powerpoint/2010/main" val="3440041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8614"/>
            <a:ext cx="9144000" cy="850106"/>
          </a:xfrm>
          <a:solidFill>
            <a:schemeClr val="bg1"/>
          </a:solidFill>
        </p:spPr>
        <p:txBody>
          <a:bodyPr>
            <a:normAutofit/>
          </a:bodyPr>
          <a:lstStyle/>
          <a:p>
            <a:pPr algn="l"/>
            <a:r>
              <a:rPr lang="en-GB" b="1" dirty="0"/>
              <a:t>Leader for a Day</a:t>
            </a:r>
          </a:p>
        </p:txBody>
      </p:sp>
      <p:sp>
        <p:nvSpPr>
          <p:cNvPr id="3" name="Content Placeholder 2"/>
          <p:cNvSpPr>
            <a:spLocks noGrp="1"/>
          </p:cNvSpPr>
          <p:nvPr>
            <p:ph sz="half" idx="1"/>
          </p:nvPr>
        </p:nvSpPr>
        <p:spPr>
          <a:xfrm>
            <a:off x="107504" y="980728"/>
            <a:ext cx="6347048" cy="5733256"/>
          </a:xfrm>
          <a:solidFill>
            <a:schemeClr val="bg1"/>
          </a:solidFill>
        </p:spPr>
        <p:txBody>
          <a:bodyPr>
            <a:normAutofit fontScale="77500" lnSpcReduction="20000"/>
          </a:bodyPr>
          <a:lstStyle/>
          <a:p>
            <a:r>
              <a:rPr lang="en-GB" dirty="0">
                <a:latin typeface="Arial" charset="0"/>
              </a:rPr>
              <a:t>John Biggs, Executive Mayor of Tower Hamlets Borough Council, has asked you to run the borough for one day</a:t>
            </a:r>
          </a:p>
          <a:p>
            <a:pPr lvl="1"/>
            <a:r>
              <a:rPr lang="en-GB" dirty="0">
                <a:latin typeface="Arial" charset="0"/>
              </a:rPr>
              <a:t>He wants to understand what young people’s priorities are for the borough </a:t>
            </a:r>
          </a:p>
          <a:p>
            <a:pPr lvl="1"/>
            <a:r>
              <a:rPr lang="en-GB" dirty="0">
                <a:latin typeface="Arial" charset="0"/>
              </a:rPr>
              <a:t>You have to </a:t>
            </a:r>
            <a:r>
              <a:rPr lang="en-GB" b="1" u="sng" dirty="0">
                <a:latin typeface="Arial" charset="0"/>
              </a:rPr>
              <a:t>decide</a:t>
            </a:r>
            <a:r>
              <a:rPr lang="en-GB" dirty="0">
                <a:latin typeface="Arial" charset="0"/>
              </a:rPr>
              <a:t> how to spend Tower Hamlets’ money on running public services</a:t>
            </a:r>
          </a:p>
          <a:p>
            <a:pPr lvl="1"/>
            <a:r>
              <a:rPr lang="en-GB" dirty="0">
                <a:latin typeface="Arial" charset="0"/>
              </a:rPr>
              <a:t>You have to be able to </a:t>
            </a:r>
            <a:r>
              <a:rPr lang="en-GB" b="1" u="sng" dirty="0">
                <a:latin typeface="Arial" charset="0"/>
              </a:rPr>
              <a:t>justify</a:t>
            </a:r>
            <a:r>
              <a:rPr lang="en-GB" dirty="0">
                <a:latin typeface="Arial" charset="0"/>
              </a:rPr>
              <a:t> your decisions to the public</a:t>
            </a:r>
          </a:p>
          <a:p>
            <a:pPr marL="0" indent="0">
              <a:buNone/>
            </a:pPr>
            <a:r>
              <a:rPr lang="en-GB" b="1" u="sng" dirty="0">
                <a:latin typeface="Arial" charset="0"/>
              </a:rPr>
              <a:t>Rules for Spending!</a:t>
            </a:r>
          </a:p>
          <a:p>
            <a:r>
              <a:rPr lang="en-GB" dirty="0">
                <a:latin typeface="Arial" charset="0"/>
              </a:rPr>
              <a:t>You have an annual budget of £10 million</a:t>
            </a:r>
          </a:p>
          <a:p>
            <a:pPr lvl="1"/>
            <a:r>
              <a:rPr lang="en-GB" dirty="0">
                <a:latin typeface="Arial" charset="0"/>
              </a:rPr>
              <a:t>You </a:t>
            </a:r>
            <a:r>
              <a:rPr lang="en-GB" b="1" i="1" u="sng" dirty="0">
                <a:solidFill>
                  <a:srgbClr val="FF0000"/>
                </a:solidFill>
                <a:latin typeface="Arial" charset="0"/>
              </a:rPr>
              <a:t>MUST NOT</a:t>
            </a:r>
            <a:r>
              <a:rPr lang="en-GB" dirty="0">
                <a:latin typeface="Arial" charset="0"/>
              </a:rPr>
              <a:t> spend more than £10 million</a:t>
            </a:r>
          </a:p>
          <a:p>
            <a:pPr lvl="1"/>
            <a:r>
              <a:rPr lang="en-GB" dirty="0">
                <a:latin typeface="Arial" charset="0"/>
              </a:rPr>
              <a:t>You </a:t>
            </a:r>
            <a:r>
              <a:rPr lang="en-GB" b="1" i="1" u="sng" dirty="0">
                <a:solidFill>
                  <a:srgbClr val="00B050"/>
                </a:solidFill>
                <a:latin typeface="Arial" charset="0"/>
              </a:rPr>
              <a:t>MAY</a:t>
            </a:r>
            <a:r>
              <a:rPr lang="en-GB" dirty="0">
                <a:latin typeface="Arial" charset="0"/>
              </a:rPr>
              <a:t> spend less than 10 million and give council tax payers a refund</a:t>
            </a:r>
          </a:p>
          <a:p>
            <a:r>
              <a:rPr lang="en-GB" dirty="0">
                <a:latin typeface="Arial" charset="0"/>
              </a:rPr>
              <a:t>You </a:t>
            </a:r>
            <a:r>
              <a:rPr lang="en-GB" b="1" u="sng" dirty="0">
                <a:solidFill>
                  <a:srgbClr val="00B050"/>
                </a:solidFill>
                <a:latin typeface="Arial" charset="0"/>
              </a:rPr>
              <a:t>MUST</a:t>
            </a:r>
            <a:r>
              <a:rPr lang="en-GB" dirty="0">
                <a:latin typeface="Arial" charset="0"/>
              </a:rPr>
              <a:t> spend money in each of the 4 areas of public services</a:t>
            </a:r>
          </a:p>
          <a:p>
            <a:pPr marL="914400" lvl="1" indent="-514350">
              <a:buFont typeface="+mj-lt"/>
              <a:buAutoNum type="alphaLcParenR"/>
            </a:pPr>
            <a:r>
              <a:rPr lang="en-GB" dirty="0">
                <a:latin typeface="Arial" charset="0"/>
              </a:rPr>
              <a:t>Transport</a:t>
            </a:r>
          </a:p>
          <a:p>
            <a:pPr marL="914400" lvl="1" indent="-514350">
              <a:buFont typeface="+mj-lt"/>
              <a:buAutoNum type="alphaLcParenR"/>
            </a:pPr>
            <a:r>
              <a:rPr lang="en-GB" dirty="0">
                <a:latin typeface="Arial" charset="0"/>
              </a:rPr>
              <a:t>Environmental Health</a:t>
            </a:r>
          </a:p>
          <a:p>
            <a:pPr marL="914400" lvl="1" indent="-514350">
              <a:buFont typeface="+mj-lt"/>
              <a:buAutoNum type="alphaLcParenR"/>
            </a:pPr>
            <a:r>
              <a:rPr lang="en-GB" dirty="0">
                <a:latin typeface="Arial" charset="0"/>
              </a:rPr>
              <a:t>Education</a:t>
            </a:r>
          </a:p>
          <a:p>
            <a:pPr marL="914400" lvl="1" indent="-514350">
              <a:buFont typeface="+mj-lt"/>
              <a:buAutoNum type="alphaLcParenR"/>
            </a:pPr>
            <a:r>
              <a:rPr lang="en-GB" dirty="0">
                <a:latin typeface="Arial" charset="0"/>
              </a:rPr>
              <a:t>Social Services</a:t>
            </a:r>
          </a:p>
        </p:txBody>
      </p:sp>
      <p:sp>
        <p:nvSpPr>
          <p:cNvPr id="8" name="Rectangle 7"/>
          <p:cNvSpPr/>
          <p:nvPr/>
        </p:nvSpPr>
        <p:spPr>
          <a:xfrm>
            <a:off x="4139952" y="6062489"/>
            <a:ext cx="5004048" cy="830997"/>
          </a:xfrm>
          <a:prstGeom prst="rect">
            <a:avLst/>
          </a:prstGeom>
          <a:solidFill>
            <a:srgbClr val="FF0000"/>
          </a:solidFill>
        </p:spPr>
        <p:txBody>
          <a:bodyPr wrap="square">
            <a:spAutoFit/>
          </a:bodyPr>
          <a:lstStyle/>
          <a:p>
            <a:pPr algn="r"/>
            <a:r>
              <a:rPr lang="en-GB" sz="2400" b="1" dirty="0">
                <a:solidFill>
                  <a:schemeClr val="bg1"/>
                </a:solidFill>
                <a:latin typeface="Arial" charset="0"/>
              </a:rPr>
              <a:t>John Biggs – Executive Mayor of </a:t>
            </a:r>
            <a:br>
              <a:rPr lang="en-GB" sz="2400" b="1" dirty="0">
                <a:solidFill>
                  <a:schemeClr val="bg1"/>
                </a:solidFill>
                <a:latin typeface="Arial" charset="0"/>
              </a:rPr>
            </a:br>
            <a:r>
              <a:rPr lang="en-GB" sz="2400" b="1" dirty="0">
                <a:solidFill>
                  <a:schemeClr val="bg1"/>
                </a:solidFill>
                <a:latin typeface="Arial" charset="0"/>
              </a:rPr>
              <a:t>Tower Hamlets Borough Council </a:t>
            </a:r>
            <a:endParaRPr lang="en-GB" sz="2400" b="1" dirty="0">
              <a:solidFill>
                <a:schemeClr val="bg1"/>
              </a:solidFill>
            </a:endParaRPr>
          </a:p>
        </p:txBody>
      </p:sp>
      <p:pic>
        <p:nvPicPr>
          <p:cNvPr id="4" name="Picture 3"/>
          <p:cNvPicPr>
            <a:picLocks noChangeAspect="1"/>
          </p:cNvPicPr>
          <p:nvPr/>
        </p:nvPicPr>
        <p:blipFill>
          <a:blip r:embed="rId3"/>
          <a:stretch>
            <a:fillRect/>
          </a:stretch>
        </p:blipFill>
        <p:spPr>
          <a:xfrm>
            <a:off x="6403007" y="3356992"/>
            <a:ext cx="2705497" cy="2705497"/>
          </a:xfrm>
          <a:prstGeom prst="rect">
            <a:avLst/>
          </a:prstGeom>
        </p:spPr>
      </p:pic>
      <p:sp>
        <p:nvSpPr>
          <p:cNvPr id="7" name="Rounded Rectangular Callout 6"/>
          <p:cNvSpPr/>
          <p:nvPr/>
        </p:nvSpPr>
        <p:spPr>
          <a:xfrm>
            <a:off x="6444209" y="0"/>
            <a:ext cx="2699792" cy="3140968"/>
          </a:xfrm>
          <a:prstGeom prst="wedgeRoundRectCallout">
            <a:avLst>
              <a:gd name="adj1" fmla="val 23619"/>
              <a:gd name="adj2" fmla="val 8086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rPr>
              <a:t>Be me for a day!</a:t>
            </a:r>
          </a:p>
          <a:p>
            <a:pPr algn="ctr"/>
            <a:r>
              <a:rPr lang="en-GB" sz="2000" b="1" i="1" dirty="0">
                <a:solidFill>
                  <a:schemeClr val="tx1"/>
                </a:solidFill>
              </a:rPr>
              <a:t>What are the most important public services to you as young people?</a:t>
            </a:r>
          </a:p>
          <a:p>
            <a:pPr algn="ctr"/>
            <a:r>
              <a:rPr lang="en-GB" sz="2000" dirty="0">
                <a:solidFill>
                  <a:schemeClr val="tx1"/>
                </a:solidFill>
              </a:rPr>
              <a:t>I wonder if they are different from my priorities as an elected councillor, and adult…?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10952"/>
          </a:xfrm>
          <a:solidFill>
            <a:schemeClr val="bg1"/>
          </a:solidFill>
        </p:spPr>
        <p:txBody>
          <a:bodyPr>
            <a:normAutofit fontScale="90000"/>
          </a:bodyPr>
          <a:lstStyle/>
          <a:p>
            <a:r>
              <a:rPr lang="en-GB" b="1" dirty="0"/>
              <a:t>Who makes decisions that affect me?</a:t>
            </a:r>
          </a:p>
        </p:txBody>
      </p:sp>
      <p:graphicFrame>
        <p:nvGraphicFramePr>
          <p:cNvPr id="4" name="Table 3"/>
          <p:cNvGraphicFramePr>
            <a:graphicFrameLocks noGrp="1"/>
          </p:cNvGraphicFramePr>
          <p:nvPr/>
        </p:nvGraphicFramePr>
        <p:xfrm>
          <a:off x="323528" y="1052734"/>
          <a:ext cx="8640960" cy="5544617"/>
        </p:xfrm>
        <a:graphic>
          <a:graphicData uri="http://schemas.openxmlformats.org/drawingml/2006/table">
            <a:tbl>
              <a:tblPr firstRow="1" bandRow="1">
                <a:tableStyleId>{5940675A-B579-460E-94D1-54222C63F5DA}</a:tableStyleId>
              </a:tblPr>
              <a:tblGrid>
                <a:gridCol w="2198138">
                  <a:extLst>
                    <a:ext uri="{9D8B030D-6E8A-4147-A177-3AD203B41FA5}">
                      <a16:colId xmlns:a16="http://schemas.microsoft.com/office/drawing/2014/main" val="20000"/>
                    </a:ext>
                  </a:extLst>
                </a:gridCol>
                <a:gridCol w="3058446">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tblGrid>
              <a:tr h="909211">
                <a:tc>
                  <a:txBody>
                    <a:bodyPr/>
                    <a:lstStyle/>
                    <a:p>
                      <a:r>
                        <a:rPr lang="en-GB" sz="2400" b="1" dirty="0"/>
                        <a:t>Who makes decisions</a:t>
                      </a:r>
                    </a:p>
                  </a:txBody>
                  <a:tcPr/>
                </a:tc>
                <a:tc>
                  <a:txBody>
                    <a:bodyPr/>
                    <a:lstStyle/>
                    <a:p>
                      <a:r>
                        <a:rPr lang="en-GB" sz="2400" b="1" dirty="0"/>
                        <a:t>What decisions do</a:t>
                      </a:r>
                      <a:r>
                        <a:rPr lang="en-GB" sz="2400" b="1" baseline="0" dirty="0"/>
                        <a:t> they make</a:t>
                      </a:r>
                      <a:endParaRPr lang="en-GB" sz="2400" b="1" dirty="0"/>
                    </a:p>
                  </a:txBody>
                  <a:tcPr/>
                </a:tc>
                <a:tc>
                  <a:txBody>
                    <a:bodyPr/>
                    <a:lstStyle/>
                    <a:p>
                      <a:r>
                        <a:rPr lang="en-GB" sz="2400" b="1" dirty="0"/>
                        <a:t>How</a:t>
                      </a:r>
                      <a:r>
                        <a:rPr lang="en-GB" sz="2400" b="1" baseline="0" dirty="0"/>
                        <a:t> do those decisions affect me?</a:t>
                      </a:r>
                      <a:endParaRPr lang="en-GB" sz="2400" b="1" dirty="0"/>
                    </a:p>
                  </a:txBody>
                  <a:tcPr/>
                </a:tc>
                <a:extLst>
                  <a:ext uri="{0D108BD9-81ED-4DB2-BD59-A6C34878D82A}">
                    <a16:rowId xmlns:a16="http://schemas.microsoft.com/office/drawing/2014/main" val="10000"/>
                  </a:ext>
                </a:extLst>
              </a:tr>
              <a:tr h="804297">
                <a:tc>
                  <a:txBody>
                    <a:bodyPr/>
                    <a:lstStyle/>
                    <a:p>
                      <a:r>
                        <a:rPr lang="en-GB" sz="2400" dirty="0"/>
                        <a:t>My Parents</a:t>
                      </a:r>
                    </a:p>
                  </a:txBody>
                  <a:tcPr/>
                </a:tc>
                <a:tc>
                  <a:txBody>
                    <a:bodyPr/>
                    <a:lstStyle/>
                    <a:p>
                      <a:endParaRPr lang="en-GB" sz="2400"/>
                    </a:p>
                  </a:txBody>
                  <a:tcPr/>
                </a:tc>
                <a:tc>
                  <a:txBody>
                    <a:bodyPr/>
                    <a:lstStyle/>
                    <a:p>
                      <a:endParaRPr lang="en-GB" sz="2400"/>
                    </a:p>
                  </a:txBody>
                  <a:tcPr/>
                </a:tc>
                <a:extLst>
                  <a:ext uri="{0D108BD9-81ED-4DB2-BD59-A6C34878D82A}">
                    <a16:rowId xmlns:a16="http://schemas.microsoft.com/office/drawing/2014/main" val="10001"/>
                  </a:ext>
                </a:extLst>
              </a:tr>
              <a:tr h="804297">
                <a:tc>
                  <a:txBody>
                    <a:bodyPr/>
                    <a:lstStyle/>
                    <a:p>
                      <a:r>
                        <a:rPr lang="en-GB" sz="2400" dirty="0"/>
                        <a:t>My Teachers</a:t>
                      </a:r>
                    </a:p>
                  </a:txBody>
                  <a:tcPr/>
                </a:tc>
                <a:tc>
                  <a:txBody>
                    <a:bodyPr/>
                    <a:lstStyle/>
                    <a:p>
                      <a:endParaRPr lang="en-GB" sz="2400"/>
                    </a:p>
                  </a:txBody>
                  <a:tcPr/>
                </a:tc>
                <a:tc>
                  <a:txBody>
                    <a:bodyPr/>
                    <a:lstStyle/>
                    <a:p>
                      <a:endParaRPr lang="en-GB" sz="2400"/>
                    </a:p>
                  </a:txBody>
                  <a:tcPr/>
                </a:tc>
                <a:extLst>
                  <a:ext uri="{0D108BD9-81ED-4DB2-BD59-A6C34878D82A}">
                    <a16:rowId xmlns:a16="http://schemas.microsoft.com/office/drawing/2014/main" val="10002"/>
                  </a:ext>
                </a:extLst>
              </a:tr>
              <a:tr h="909211">
                <a:tc>
                  <a:txBody>
                    <a:bodyPr/>
                    <a:lstStyle/>
                    <a:p>
                      <a:r>
                        <a:rPr lang="en-GB" sz="2400" dirty="0"/>
                        <a:t>The School Council</a:t>
                      </a:r>
                    </a:p>
                  </a:txBody>
                  <a:tcPr/>
                </a:tc>
                <a:tc>
                  <a:txBody>
                    <a:bodyPr/>
                    <a:lstStyle/>
                    <a:p>
                      <a:endParaRPr lang="en-GB" sz="2400"/>
                    </a:p>
                  </a:txBody>
                  <a:tcPr/>
                </a:tc>
                <a:tc>
                  <a:txBody>
                    <a:bodyPr/>
                    <a:lstStyle/>
                    <a:p>
                      <a:endParaRPr lang="en-GB" sz="2400"/>
                    </a:p>
                  </a:txBody>
                  <a:tcPr/>
                </a:tc>
                <a:extLst>
                  <a:ext uri="{0D108BD9-81ED-4DB2-BD59-A6C34878D82A}">
                    <a16:rowId xmlns:a16="http://schemas.microsoft.com/office/drawing/2014/main" val="10003"/>
                  </a:ext>
                </a:extLst>
              </a:tr>
              <a:tr h="1313304">
                <a:tc>
                  <a:txBody>
                    <a:bodyPr/>
                    <a:lstStyle/>
                    <a:p>
                      <a:r>
                        <a:rPr lang="en-GB" sz="2400" dirty="0"/>
                        <a:t>Tower Hamlets Borough Council</a:t>
                      </a:r>
                    </a:p>
                  </a:txBody>
                  <a:tcPr/>
                </a:tc>
                <a:tc>
                  <a:txBody>
                    <a:bodyPr/>
                    <a:lstStyle/>
                    <a:p>
                      <a:endParaRPr lang="en-GB" sz="2400"/>
                    </a:p>
                  </a:txBody>
                  <a:tcPr/>
                </a:tc>
                <a:tc>
                  <a:txBody>
                    <a:bodyPr/>
                    <a:lstStyle/>
                    <a:p>
                      <a:endParaRPr lang="en-GB" sz="2400"/>
                    </a:p>
                  </a:txBody>
                  <a:tcPr/>
                </a:tc>
                <a:extLst>
                  <a:ext uri="{0D108BD9-81ED-4DB2-BD59-A6C34878D82A}">
                    <a16:rowId xmlns:a16="http://schemas.microsoft.com/office/drawing/2014/main" val="10004"/>
                  </a:ext>
                </a:extLst>
              </a:tr>
              <a:tr h="804297">
                <a:tc>
                  <a:txBody>
                    <a:bodyPr/>
                    <a:lstStyle/>
                    <a:p>
                      <a:r>
                        <a:rPr lang="en-GB" sz="2400" dirty="0"/>
                        <a:t>UK Government</a:t>
                      </a:r>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928992" cy="648072"/>
          </a:xfrm>
          <a:solidFill>
            <a:schemeClr val="bg1"/>
          </a:solidFill>
        </p:spPr>
        <p:txBody>
          <a:bodyPr>
            <a:normAutofit fontScale="90000"/>
          </a:bodyPr>
          <a:lstStyle/>
          <a:p>
            <a:r>
              <a:rPr lang="en-GB" b="1" dirty="0"/>
              <a:t>Leader for a Day</a:t>
            </a:r>
          </a:p>
        </p:txBody>
      </p:sp>
      <p:sp>
        <p:nvSpPr>
          <p:cNvPr id="3" name="Content Placeholder 2"/>
          <p:cNvSpPr>
            <a:spLocks noGrp="1"/>
          </p:cNvSpPr>
          <p:nvPr>
            <p:ph sz="half" idx="1"/>
          </p:nvPr>
        </p:nvSpPr>
        <p:spPr>
          <a:xfrm>
            <a:off x="107504" y="764704"/>
            <a:ext cx="4388296" cy="6048672"/>
          </a:xfrm>
          <a:solidFill>
            <a:srgbClr val="FFFFCC"/>
          </a:solidFill>
        </p:spPr>
        <p:txBody>
          <a:bodyPr>
            <a:normAutofit fontScale="77500" lnSpcReduction="20000"/>
          </a:bodyPr>
          <a:lstStyle/>
          <a:p>
            <a:pPr marL="0" indent="0">
              <a:buNone/>
            </a:pPr>
            <a:r>
              <a:rPr lang="en-GB" b="1" u="sng" dirty="0">
                <a:latin typeface="Arial" charset="0"/>
              </a:rPr>
              <a:t>Pair Activity</a:t>
            </a:r>
          </a:p>
          <a:p>
            <a:pPr marL="514350" indent="-514350">
              <a:buFont typeface="+mj-lt"/>
              <a:buAutoNum type="arabicPeriod"/>
            </a:pPr>
            <a:r>
              <a:rPr lang="en-GB" b="1" u="sng" dirty="0">
                <a:latin typeface="Arial" charset="0"/>
              </a:rPr>
              <a:t>Read</a:t>
            </a:r>
            <a:r>
              <a:rPr lang="en-GB" dirty="0">
                <a:latin typeface="Arial" charset="0"/>
              </a:rPr>
              <a:t> the “Leader for a Day” worksheet</a:t>
            </a:r>
          </a:p>
          <a:p>
            <a:pPr marL="514350" indent="-514350">
              <a:buFont typeface="+mj-lt"/>
              <a:buAutoNum type="arabicPeriod"/>
            </a:pPr>
            <a:r>
              <a:rPr lang="en-GB" b="1" u="sng" dirty="0">
                <a:latin typeface="Arial" charset="0"/>
              </a:rPr>
              <a:t>Think about</a:t>
            </a:r>
            <a:r>
              <a:rPr lang="en-GB" dirty="0">
                <a:latin typeface="Arial" charset="0"/>
              </a:rPr>
              <a:t> the different options:</a:t>
            </a:r>
          </a:p>
          <a:p>
            <a:pPr marL="914400" lvl="1" indent="-514350">
              <a:buFont typeface="Wingdings" pitchFamily="2" charset="2"/>
              <a:buChar char="Ø"/>
            </a:pPr>
            <a:r>
              <a:rPr lang="en-GB" sz="2500" dirty="0">
                <a:latin typeface="Arial" charset="0"/>
              </a:rPr>
              <a:t>Which are most important?</a:t>
            </a:r>
          </a:p>
          <a:p>
            <a:pPr marL="914400" lvl="1" indent="-514350">
              <a:buFont typeface="Wingdings" pitchFamily="2" charset="2"/>
              <a:buChar char="Ø"/>
            </a:pPr>
            <a:r>
              <a:rPr lang="en-GB" sz="2500" dirty="0">
                <a:latin typeface="Arial" charset="0"/>
              </a:rPr>
              <a:t>Which would affect most people? </a:t>
            </a:r>
          </a:p>
          <a:p>
            <a:pPr marL="914400" lvl="1" indent="-514350">
              <a:buFont typeface="Wingdings" pitchFamily="2" charset="2"/>
              <a:buChar char="Ø"/>
            </a:pPr>
            <a:r>
              <a:rPr lang="en-GB" sz="2500" dirty="0">
                <a:latin typeface="Arial" charset="0"/>
              </a:rPr>
              <a:t>Which would be most popular?</a:t>
            </a:r>
          </a:p>
          <a:p>
            <a:pPr marL="514350" indent="-514350">
              <a:buFont typeface="+mj-lt"/>
              <a:buAutoNum type="arabicPeriod"/>
            </a:pPr>
            <a:r>
              <a:rPr lang="en-GB" sz="2900" b="1" u="sng" dirty="0">
                <a:latin typeface="Arial" charset="0"/>
              </a:rPr>
              <a:t>Decide on</a:t>
            </a:r>
            <a:r>
              <a:rPr lang="en-GB" sz="2900" dirty="0">
                <a:latin typeface="Arial" charset="0"/>
              </a:rPr>
              <a:t> which option (from each box) you think is the best</a:t>
            </a:r>
          </a:p>
          <a:p>
            <a:pPr marL="514350" indent="-514350">
              <a:buFont typeface="+mj-lt"/>
              <a:buAutoNum type="arabicPeriod"/>
            </a:pPr>
            <a:r>
              <a:rPr lang="en-GB" sz="2900" b="1" u="sng" dirty="0">
                <a:latin typeface="Arial" charset="0"/>
              </a:rPr>
              <a:t>Circle your</a:t>
            </a:r>
            <a:r>
              <a:rPr lang="en-GB" sz="2900" dirty="0">
                <a:latin typeface="Arial" charset="0"/>
              </a:rPr>
              <a:t> chosen options on the worksheet and </a:t>
            </a:r>
            <a:r>
              <a:rPr lang="en-GB" sz="2900" b="1" u="sng" dirty="0">
                <a:latin typeface="Arial" charset="0"/>
              </a:rPr>
              <a:t>annotate</a:t>
            </a:r>
            <a:r>
              <a:rPr lang="en-GB" sz="2900" dirty="0">
                <a:latin typeface="Arial" charset="0"/>
              </a:rPr>
              <a:t> each one with key words to explain your choice… “help elderly”, “get people to work” </a:t>
            </a:r>
            <a:r>
              <a:rPr lang="en-GB" sz="2900" dirty="0" err="1">
                <a:latin typeface="Arial" charset="0"/>
              </a:rPr>
              <a:t>etc</a:t>
            </a:r>
            <a:endParaRPr lang="en-GB" sz="2900" dirty="0">
              <a:latin typeface="Arial" charset="0"/>
            </a:endParaRPr>
          </a:p>
        </p:txBody>
      </p:sp>
      <p:sp>
        <p:nvSpPr>
          <p:cNvPr id="4" name="Content Placeholder 3"/>
          <p:cNvSpPr>
            <a:spLocks noGrp="1"/>
          </p:cNvSpPr>
          <p:nvPr>
            <p:ph sz="half" idx="2"/>
          </p:nvPr>
        </p:nvSpPr>
        <p:spPr>
          <a:xfrm>
            <a:off x="4648200" y="764704"/>
            <a:ext cx="4388296" cy="2304256"/>
          </a:xfrm>
          <a:solidFill>
            <a:schemeClr val="accent6">
              <a:lumMod val="20000"/>
              <a:lumOff val="80000"/>
            </a:schemeClr>
          </a:solidFill>
        </p:spPr>
        <p:txBody>
          <a:bodyPr>
            <a:normAutofit fontScale="77500" lnSpcReduction="20000"/>
          </a:bodyPr>
          <a:lstStyle/>
          <a:p>
            <a:pPr marL="0" indent="0">
              <a:buNone/>
            </a:pPr>
            <a:r>
              <a:rPr lang="en-GB" b="1" u="sng" dirty="0">
                <a:latin typeface="Arial" charset="0"/>
              </a:rPr>
              <a:t>Individual </a:t>
            </a:r>
            <a:r>
              <a:rPr lang="en-GB" b="1" u="sng" dirty="0" err="1">
                <a:latin typeface="Arial" charset="0"/>
              </a:rPr>
              <a:t>Activty</a:t>
            </a:r>
            <a:endParaRPr lang="en-GB" b="1" u="sng" dirty="0">
              <a:latin typeface="Arial" charset="0"/>
            </a:endParaRPr>
          </a:p>
          <a:p>
            <a:pPr marL="514350" indent="-514350">
              <a:buFont typeface="+mj-lt"/>
              <a:buAutoNum type="arabicPeriod" startAt="5"/>
            </a:pPr>
            <a:r>
              <a:rPr lang="en-GB" b="1" u="sng" dirty="0">
                <a:latin typeface="Arial" charset="0"/>
              </a:rPr>
              <a:t>Write</a:t>
            </a:r>
            <a:r>
              <a:rPr lang="en-GB" dirty="0">
                <a:latin typeface="Arial" charset="0"/>
              </a:rPr>
              <a:t> a PEEL paragraph for at least 2 of your choices </a:t>
            </a:r>
            <a:r>
              <a:rPr lang="en-GB" b="1" u="sng" dirty="0">
                <a:latin typeface="Arial" charset="0"/>
              </a:rPr>
              <a:t>stating</a:t>
            </a:r>
            <a:r>
              <a:rPr lang="en-GB" dirty="0">
                <a:latin typeface="Arial" charset="0"/>
              </a:rPr>
              <a:t> your choices and </a:t>
            </a:r>
            <a:r>
              <a:rPr lang="en-GB" b="1" u="sng" dirty="0">
                <a:latin typeface="Arial" charset="0"/>
              </a:rPr>
              <a:t>justifying</a:t>
            </a:r>
            <a:r>
              <a:rPr lang="en-GB" dirty="0">
                <a:latin typeface="Arial" charset="0"/>
              </a:rPr>
              <a:t> why you chose them</a:t>
            </a:r>
          </a:p>
          <a:p>
            <a:pPr marL="914400" lvl="1" indent="-514350"/>
            <a:r>
              <a:rPr lang="en-GB" b="1" u="sng" dirty="0">
                <a:latin typeface="Arial" charset="0"/>
              </a:rPr>
              <a:t>Use</a:t>
            </a:r>
            <a:r>
              <a:rPr lang="en-GB" dirty="0">
                <a:latin typeface="Arial" charset="0"/>
              </a:rPr>
              <a:t> the writing frame below to help you…</a:t>
            </a:r>
          </a:p>
        </p:txBody>
      </p:sp>
      <p:sp>
        <p:nvSpPr>
          <p:cNvPr id="5" name="Rectangle 4"/>
          <p:cNvSpPr/>
          <p:nvPr/>
        </p:nvSpPr>
        <p:spPr>
          <a:xfrm>
            <a:off x="4644008" y="3140968"/>
            <a:ext cx="4392488" cy="3600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latin typeface="Arial" charset="0"/>
              </a:rPr>
              <a:t>“If I were Council leader, I would spend £__ million on ……….…… because ………..………………… For example if I did / didn’t spend it on this, then ……………….…...</a:t>
            </a:r>
          </a:p>
          <a:p>
            <a:endParaRPr lang="en-GB" sz="2200" dirty="0">
              <a:solidFill>
                <a:schemeClr val="tx1"/>
              </a:solidFill>
              <a:latin typeface="Arial" charset="0"/>
            </a:endParaRPr>
          </a:p>
          <a:p>
            <a:r>
              <a:rPr lang="en-GB" sz="2200" dirty="0">
                <a:solidFill>
                  <a:schemeClr val="tx1"/>
                </a:solidFill>
                <a:latin typeface="Arial" charset="0"/>
              </a:rPr>
              <a:t>I would also spend £___ m on … ………… because ……….……… For instance ……………….……...</a:t>
            </a:r>
          </a:p>
          <a:p>
            <a:r>
              <a:rPr lang="en-GB" sz="2200" dirty="0">
                <a:solidFill>
                  <a:schemeClr val="tx1"/>
                </a:solidFill>
                <a:latin typeface="Arial" charset="0"/>
              </a:rPr>
              <a:t>………………………………………</a:t>
            </a:r>
          </a:p>
        </p:txBody>
      </p:sp>
    </p:spTree>
    <p:extLst>
      <p:ext uri="{BB962C8B-B14F-4D97-AF65-F5344CB8AC3E}">
        <p14:creationId xmlns:p14="http://schemas.microsoft.com/office/powerpoint/2010/main" val="227258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ipe(down)">
                                      <p:cBhvr>
                                        <p:cTn id="36" dur="500"/>
                                        <p:tgtEl>
                                          <p:spTgt spid="4">
                                            <p:txEl>
                                              <p:pRg st="0" end="0"/>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down)">
                                      <p:cBhvr>
                                        <p:cTn id="44" dur="500"/>
                                        <p:tgtEl>
                                          <p:spTgt spid="4">
                                            <p:txEl>
                                              <p:pRg st="2" end="2"/>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229600" cy="1143000"/>
          </a:xfrm>
          <a:solidFill>
            <a:schemeClr val="bg1"/>
          </a:solidFill>
        </p:spPr>
        <p:txBody>
          <a:bodyPr/>
          <a:lstStyle/>
          <a:p>
            <a:pPr algn="l"/>
            <a:r>
              <a:rPr lang="en-GB" b="1" dirty="0"/>
              <a:t>Homework</a:t>
            </a:r>
          </a:p>
        </p:txBody>
      </p:sp>
      <p:sp>
        <p:nvSpPr>
          <p:cNvPr id="3" name="Content Placeholder 2"/>
          <p:cNvSpPr>
            <a:spLocks noGrp="1"/>
          </p:cNvSpPr>
          <p:nvPr>
            <p:ph sz="half" idx="1"/>
          </p:nvPr>
        </p:nvSpPr>
        <p:spPr>
          <a:xfrm>
            <a:off x="251520" y="1600200"/>
            <a:ext cx="5482952" cy="4925144"/>
          </a:xfrm>
          <a:solidFill>
            <a:schemeClr val="bg1"/>
          </a:solidFill>
        </p:spPr>
        <p:txBody>
          <a:bodyPr>
            <a:normAutofit lnSpcReduction="10000"/>
          </a:bodyPr>
          <a:lstStyle/>
          <a:p>
            <a:r>
              <a:rPr lang="en-GB" b="1" u="sng" dirty="0"/>
              <a:t>Research about</a:t>
            </a:r>
            <a:r>
              <a:rPr lang="en-GB" dirty="0"/>
              <a:t> Tower Hamlets Borough Council Services in our area </a:t>
            </a:r>
          </a:p>
          <a:p>
            <a:pPr lvl="1"/>
            <a:r>
              <a:rPr lang="en-GB" b="1" u="sng" dirty="0"/>
              <a:t>Use</a:t>
            </a:r>
            <a:r>
              <a:rPr lang="en-GB" dirty="0"/>
              <a:t> “E1 2JP” – that’s the postcode for the school! </a:t>
            </a:r>
          </a:p>
          <a:p>
            <a:r>
              <a:rPr lang="en-GB" b="1" u="sng" dirty="0"/>
              <a:t>Complete</a:t>
            </a:r>
            <a:r>
              <a:rPr lang="en-GB" dirty="0"/>
              <a:t> your worksheet in the booklet with the correct answers from the Tower Hamlets Borough Council website</a:t>
            </a:r>
          </a:p>
          <a:p>
            <a:r>
              <a:rPr lang="en-GB" b="1" i="1" dirty="0"/>
              <a:t>For question 10 you will also have to complete research using other websites</a:t>
            </a:r>
          </a:p>
        </p:txBody>
      </p:sp>
      <p:sp>
        <p:nvSpPr>
          <p:cNvPr id="4" name="Oval 3"/>
          <p:cNvSpPr/>
          <p:nvPr/>
        </p:nvSpPr>
        <p:spPr>
          <a:xfrm>
            <a:off x="3491880" y="116632"/>
            <a:ext cx="5472608" cy="12961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Don’t be like Homer! Do it properly!</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3" y="4335414"/>
            <a:ext cx="230425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5580112" y="1556792"/>
            <a:ext cx="3491879" cy="2592288"/>
          </a:xfrm>
          <a:prstGeom prst="wedgeRoundRectCallout">
            <a:avLst>
              <a:gd name="adj1" fmla="val 20574"/>
              <a:gd name="adj2" fmla="val 66536"/>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“Went online. Found the answers. Got them all in my head ready for the teacher next lesson!</a:t>
            </a:r>
          </a:p>
          <a:p>
            <a:pPr algn="ctr"/>
            <a:r>
              <a:rPr lang="en-GB" sz="2200" dirty="0" err="1"/>
              <a:t>Hm</a:t>
            </a:r>
            <a:r>
              <a:rPr lang="en-GB" sz="2200" dirty="0"/>
              <a:t>? Worksheet? </a:t>
            </a:r>
          </a:p>
          <a:p>
            <a:pPr algn="ctr"/>
            <a:r>
              <a:rPr lang="en-GB" sz="2200" dirty="0"/>
              <a:t>Writing it down? </a:t>
            </a:r>
          </a:p>
          <a:p>
            <a:pPr algn="ctr"/>
            <a:r>
              <a:rPr lang="en-GB" sz="2200" b="1" u="sng" dirty="0"/>
              <a:t>What are you on about?”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36" y="116632"/>
            <a:ext cx="8852479" cy="1143000"/>
          </a:xfrm>
          <a:solidFill>
            <a:schemeClr val="bg1"/>
          </a:solidFill>
        </p:spPr>
        <p:txBody>
          <a:bodyPr>
            <a:normAutofit fontScale="90000"/>
          </a:bodyPr>
          <a:lstStyle/>
          <a:p>
            <a:r>
              <a:rPr lang="en-GB" b="1" dirty="0"/>
              <a:t>Representation</a:t>
            </a:r>
            <a:br>
              <a:rPr lang="en-GB" b="1" dirty="0"/>
            </a:br>
            <a:r>
              <a:rPr lang="en-GB" b="1" dirty="0"/>
              <a:t>and Representative Democracy</a:t>
            </a:r>
            <a:endParaRPr lang="en-US" b="1" dirty="0"/>
          </a:p>
        </p:txBody>
      </p:sp>
      <p:sp>
        <p:nvSpPr>
          <p:cNvPr id="3" name="Content Placeholder 2"/>
          <p:cNvSpPr>
            <a:spLocks noGrp="1"/>
          </p:cNvSpPr>
          <p:nvPr>
            <p:ph sz="half" idx="1"/>
          </p:nvPr>
        </p:nvSpPr>
        <p:spPr>
          <a:xfrm>
            <a:off x="179512" y="1417638"/>
            <a:ext cx="4618856" cy="5251722"/>
          </a:xfrm>
          <a:solidFill>
            <a:schemeClr val="bg1"/>
          </a:solidFill>
        </p:spPr>
        <p:txBody>
          <a:bodyPr>
            <a:normAutofit lnSpcReduction="10000"/>
          </a:bodyPr>
          <a:lstStyle/>
          <a:p>
            <a:r>
              <a:rPr lang="en-GB" dirty="0"/>
              <a:t>You learned about Representation in Yr7</a:t>
            </a:r>
          </a:p>
          <a:p>
            <a:pPr lvl="1"/>
            <a:r>
              <a:rPr lang="en-GB" dirty="0"/>
              <a:t>Remember when you created your Island Community…?</a:t>
            </a:r>
          </a:p>
          <a:p>
            <a:r>
              <a:rPr lang="en-GB" dirty="0"/>
              <a:t>You made a </a:t>
            </a:r>
            <a:br>
              <a:rPr lang="en-GB" dirty="0"/>
            </a:br>
            <a:r>
              <a:rPr lang="en-GB" b="1" i="1" dirty="0"/>
              <a:t>Representative Democracy!</a:t>
            </a:r>
          </a:p>
          <a:p>
            <a:pPr lvl="1"/>
            <a:r>
              <a:rPr lang="en-GB" b="1" i="1" dirty="0">
                <a:solidFill>
                  <a:srgbClr val="7030A0"/>
                </a:solidFill>
              </a:rPr>
              <a:t>Politicians are elected by the people to represent them – to speak on behalf of the people</a:t>
            </a:r>
          </a:p>
          <a:p>
            <a:pPr lvl="1"/>
            <a:r>
              <a:rPr lang="en-GB" b="1" i="1" dirty="0">
                <a:solidFill>
                  <a:schemeClr val="accent6">
                    <a:lumMod val="75000"/>
                  </a:schemeClr>
                </a:solidFill>
              </a:rPr>
              <a:t>Politicians are elected by the people to make decisions for the people </a:t>
            </a:r>
          </a:p>
        </p:txBody>
      </p:sp>
      <p:pic>
        <p:nvPicPr>
          <p:cNvPr id="7" name="Picture 6"/>
          <p:cNvPicPr>
            <a:picLocks noChangeAspect="1"/>
          </p:cNvPicPr>
          <p:nvPr/>
        </p:nvPicPr>
        <p:blipFill>
          <a:blip r:embed="rId3"/>
          <a:stretch>
            <a:fillRect/>
          </a:stretch>
        </p:blipFill>
        <p:spPr>
          <a:xfrm>
            <a:off x="5064036" y="3717032"/>
            <a:ext cx="3828444" cy="2875979"/>
          </a:xfrm>
          <a:prstGeom prst="rect">
            <a:avLst/>
          </a:prstGeom>
          <a:ln w="76200">
            <a:solidFill>
              <a:srgbClr val="FFFF00"/>
            </a:solidFill>
          </a:ln>
        </p:spPr>
      </p:pic>
      <p:sp>
        <p:nvSpPr>
          <p:cNvPr id="8" name="Down Arrow 7"/>
          <p:cNvSpPr/>
          <p:nvPr/>
        </p:nvSpPr>
        <p:spPr>
          <a:xfrm>
            <a:off x="4542023" y="1345630"/>
            <a:ext cx="4536504" cy="28034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Module 2 – Create a Democracy</a:t>
            </a:r>
          </a:p>
          <a:p>
            <a:pPr algn="ctr"/>
            <a:r>
              <a:rPr lang="en-GB" sz="2400" dirty="0"/>
              <a:t>Lesson 2 – Who are the representatives? </a:t>
            </a:r>
            <a:endParaRPr lang="en-US" sz="2400" dirty="0"/>
          </a:p>
        </p:txBody>
      </p:sp>
    </p:spTree>
    <p:extLst>
      <p:ext uri="{BB962C8B-B14F-4D97-AF65-F5344CB8AC3E}">
        <p14:creationId xmlns:p14="http://schemas.microsoft.com/office/powerpoint/2010/main" val="233900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26" y="116632"/>
            <a:ext cx="8899070" cy="1143000"/>
          </a:xfrm>
          <a:solidFill>
            <a:schemeClr val="bg1"/>
          </a:solidFill>
        </p:spPr>
        <p:txBody>
          <a:bodyPr>
            <a:normAutofit fontScale="90000"/>
          </a:bodyPr>
          <a:lstStyle/>
          <a:p>
            <a:r>
              <a:rPr lang="en-GB" b="1" dirty="0"/>
              <a:t>Representation– the Local Council represents citizens on local issues</a:t>
            </a:r>
            <a:endParaRPr lang="en-US" b="1" dirty="0"/>
          </a:p>
        </p:txBody>
      </p:sp>
      <p:sp>
        <p:nvSpPr>
          <p:cNvPr id="3" name="Content Placeholder 2"/>
          <p:cNvSpPr>
            <a:spLocks noGrp="1"/>
          </p:cNvSpPr>
          <p:nvPr>
            <p:ph sz="half" idx="1"/>
          </p:nvPr>
        </p:nvSpPr>
        <p:spPr>
          <a:xfrm>
            <a:off x="169168" y="1412776"/>
            <a:ext cx="6275040" cy="5328592"/>
          </a:xfrm>
          <a:solidFill>
            <a:schemeClr val="bg1"/>
          </a:solidFill>
        </p:spPr>
        <p:txBody>
          <a:bodyPr>
            <a:normAutofit fontScale="85000" lnSpcReduction="20000"/>
          </a:bodyPr>
          <a:lstStyle/>
          <a:p>
            <a:r>
              <a:rPr lang="en-GB" dirty="0"/>
              <a:t>School Councillors, the Tower Hamlets Council and the UK Government are made up of </a:t>
            </a:r>
            <a:r>
              <a:rPr lang="en-GB" b="1" i="1" dirty="0">
                <a:solidFill>
                  <a:srgbClr val="7030A0"/>
                </a:solidFill>
              </a:rPr>
              <a:t>elected ‘politicians’ whose job it is to represent the views of the people</a:t>
            </a:r>
            <a:r>
              <a:rPr lang="en-GB" dirty="0"/>
              <a:t>.</a:t>
            </a:r>
          </a:p>
          <a:p>
            <a:r>
              <a:rPr lang="en-GB" dirty="0"/>
              <a:t>School Councillors, the Tower Hamlets Council and the UK Government also </a:t>
            </a:r>
            <a:r>
              <a:rPr lang="en-GB" b="1" i="1" dirty="0">
                <a:solidFill>
                  <a:schemeClr val="accent6">
                    <a:lumMod val="75000"/>
                  </a:schemeClr>
                </a:solidFill>
              </a:rPr>
              <a:t>make decisions on behalf of the people</a:t>
            </a:r>
          </a:p>
          <a:p>
            <a:r>
              <a:rPr lang="en-GB" dirty="0"/>
              <a:t>For example</a:t>
            </a:r>
          </a:p>
          <a:p>
            <a:pPr lvl="1"/>
            <a:r>
              <a:rPr lang="en-GB" b="1" u="sng" dirty="0"/>
              <a:t>School Councillors</a:t>
            </a:r>
            <a:r>
              <a:rPr lang="en-GB" dirty="0"/>
              <a:t> are </a:t>
            </a:r>
            <a:r>
              <a:rPr lang="en-GB" b="1" i="1" dirty="0">
                <a:solidFill>
                  <a:srgbClr val="7030A0"/>
                </a:solidFill>
              </a:rPr>
              <a:t>elected to represent their fellow students at school</a:t>
            </a:r>
            <a:r>
              <a:rPr lang="en-GB" dirty="0"/>
              <a:t>. </a:t>
            </a:r>
            <a:br>
              <a:rPr lang="en-GB" dirty="0"/>
            </a:br>
            <a:r>
              <a:rPr lang="en-GB" dirty="0"/>
              <a:t>Together with the teachers, the School Councillors help </a:t>
            </a:r>
            <a:r>
              <a:rPr lang="en-GB" b="1" i="1" dirty="0">
                <a:solidFill>
                  <a:schemeClr val="accent6">
                    <a:lumMod val="75000"/>
                  </a:schemeClr>
                </a:solidFill>
              </a:rPr>
              <a:t>make decisions about school rules, school uniform, school celebration days </a:t>
            </a:r>
            <a:r>
              <a:rPr lang="en-GB" dirty="0" err="1"/>
              <a:t>etc</a:t>
            </a:r>
            <a:endParaRPr lang="en-GB" dirty="0"/>
          </a:p>
          <a:p>
            <a:pPr lvl="1"/>
            <a:r>
              <a:rPr lang="en-GB" b="1" u="sng" dirty="0"/>
              <a:t>The Tower Hamlets Borough Council</a:t>
            </a:r>
            <a:r>
              <a:rPr lang="en-GB" dirty="0"/>
              <a:t> is </a:t>
            </a:r>
            <a:r>
              <a:rPr lang="en-GB" b="1" i="1" dirty="0">
                <a:solidFill>
                  <a:srgbClr val="7030A0"/>
                </a:solidFill>
              </a:rPr>
              <a:t>elected to represent the people of Tower Hamlets</a:t>
            </a:r>
            <a:r>
              <a:rPr lang="en-GB" dirty="0"/>
              <a:t>. </a:t>
            </a:r>
            <a:br>
              <a:rPr lang="en-GB" dirty="0"/>
            </a:br>
            <a:r>
              <a:rPr lang="en-GB" dirty="0"/>
              <a:t>The Council </a:t>
            </a:r>
            <a:r>
              <a:rPr lang="en-GB" b="1" i="1" dirty="0">
                <a:solidFill>
                  <a:schemeClr val="accent6">
                    <a:lumMod val="75000"/>
                  </a:schemeClr>
                </a:solidFill>
              </a:rPr>
              <a:t>make decisions on behalf of local people about local issues like housing, leisure, refuse, care homes </a:t>
            </a:r>
            <a:r>
              <a:rPr lang="en-GB" b="1" i="1" dirty="0" err="1">
                <a:solidFill>
                  <a:schemeClr val="accent6">
                    <a:lumMod val="75000"/>
                  </a:schemeClr>
                </a:solidFill>
              </a:rPr>
              <a:t>etc</a:t>
            </a:r>
            <a:endParaRPr lang="en-GB" b="1" i="1" dirty="0">
              <a:solidFill>
                <a:schemeClr val="accent6">
                  <a:lumMod val="75000"/>
                </a:schemeClr>
              </a:solidFill>
            </a:endParaRPr>
          </a:p>
        </p:txBody>
      </p:sp>
      <p:pic>
        <p:nvPicPr>
          <p:cNvPr id="7" name="Picture 6"/>
          <p:cNvPicPr>
            <a:picLocks noChangeAspect="1"/>
          </p:cNvPicPr>
          <p:nvPr/>
        </p:nvPicPr>
        <p:blipFill>
          <a:blip r:embed="rId3"/>
          <a:stretch>
            <a:fillRect/>
          </a:stretch>
        </p:blipFill>
        <p:spPr>
          <a:xfrm>
            <a:off x="6588224" y="2060848"/>
            <a:ext cx="2448272" cy="3813891"/>
          </a:xfrm>
          <a:prstGeom prst="rect">
            <a:avLst/>
          </a:prstGeom>
        </p:spPr>
      </p:pic>
    </p:spTree>
    <p:extLst>
      <p:ext uri="{BB962C8B-B14F-4D97-AF65-F5344CB8AC3E}">
        <p14:creationId xmlns:p14="http://schemas.microsoft.com/office/powerpoint/2010/main" val="38253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188640"/>
            <a:ext cx="8784504" cy="778099"/>
          </a:xfrm>
          <a:solidFill>
            <a:schemeClr val="bg1"/>
          </a:solidFill>
        </p:spPr>
        <p:txBody>
          <a:bodyPr>
            <a:normAutofit/>
          </a:bodyPr>
          <a:lstStyle/>
          <a:p>
            <a:r>
              <a:rPr lang="en-GB" dirty="0"/>
              <a:t>Local councils govern the local area</a:t>
            </a:r>
          </a:p>
        </p:txBody>
      </p:sp>
      <p:sp>
        <p:nvSpPr>
          <p:cNvPr id="3" name="Content Placeholder 2"/>
          <p:cNvSpPr>
            <a:spLocks noGrp="1"/>
          </p:cNvSpPr>
          <p:nvPr>
            <p:ph sz="half" idx="1"/>
          </p:nvPr>
        </p:nvSpPr>
        <p:spPr>
          <a:xfrm>
            <a:off x="179512" y="1124744"/>
            <a:ext cx="4752528" cy="5616624"/>
          </a:xfrm>
          <a:solidFill>
            <a:schemeClr val="bg1"/>
          </a:solidFill>
        </p:spPr>
        <p:txBody>
          <a:bodyPr>
            <a:normAutofit fontScale="77500" lnSpcReduction="20000"/>
          </a:bodyPr>
          <a:lstStyle/>
          <a:p>
            <a:r>
              <a:rPr lang="en-GB" dirty="0">
                <a:latin typeface="Arial" charset="0"/>
              </a:rPr>
              <a:t>Local councils are responsible for governing local areas across the UK</a:t>
            </a:r>
          </a:p>
          <a:p>
            <a:r>
              <a:rPr lang="en-GB" dirty="0">
                <a:latin typeface="Arial" charset="0"/>
              </a:rPr>
              <a:t>They make decisions about how to collect local taxes and spend tax money on local public services </a:t>
            </a:r>
          </a:p>
          <a:p>
            <a:r>
              <a:rPr lang="en-GB" dirty="0">
                <a:latin typeface="Arial" charset="0"/>
              </a:rPr>
              <a:t>There are:</a:t>
            </a:r>
          </a:p>
          <a:p>
            <a:pPr lvl="1"/>
            <a:r>
              <a:rPr lang="en-GB" b="1" i="1" dirty="0">
                <a:latin typeface="Arial" charset="0"/>
              </a:rPr>
              <a:t>410 local councils</a:t>
            </a:r>
            <a:r>
              <a:rPr lang="en-GB" dirty="0">
                <a:latin typeface="Arial" charset="0"/>
              </a:rPr>
              <a:t> in England and Wales</a:t>
            </a:r>
          </a:p>
          <a:p>
            <a:pPr lvl="1"/>
            <a:r>
              <a:rPr lang="en-GB" b="1" i="1" dirty="0">
                <a:latin typeface="Arial" charset="0"/>
              </a:rPr>
              <a:t>over 20,000 elected councillors representing local communities</a:t>
            </a:r>
          </a:p>
          <a:p>
            <a:pPr lvl="1"/>
            <a:r>
              <a:rPr lang="en-GB" b="1" i="1" dirty="0">
                <a:latin typeface="Arial" charset="0"/>
              </a:rPr>
              <a:t>over 2 million people working for local government in England </a:t>
            </a:r>
            <a:r>
              <a:rPr lang="en-GB" dirty="0">
                <a:latin typeface="Arial" charset="0"/>
              </a:rPr>
              <a:t>(including social workers, librarians, refuse collectors, park gardeners, lifeguards in leisure centres </a:t>
            </a:r>
            <a:r>
              <a:rPr lang="en-GB" dirty="0" err="1">
                <a:latin typeface="Arial" charset="0"/>
              </a:rPr>
              <a:t>etc</a:t>
            </a:r>
            <a:r>
              <a:rPr lang="en-GB" dirty="0">
                <a:latin typeface="Arial" charset="0"/>
              </a:rPr>
              <a:t>)</a:t>
            </a:r>
          </a:p>
          <a:p>
            <a:pPr lvl="1"/>
            <a:r>
              <a:rPr lang="en-GB" b="1" i="1" dirty="0">
                <a:latin typeface="Arial" charset="0"/>
              </a:rPr>
              <a:t>over 39 million people registered to vote in local elections</a:t>
            </a:r>
            <a:endParaRPr lang="en-GB" b="1" i="1" dirty="0"/>
          </a:p>
        </p:txBody>
      </p:sp>
      <p:pic>
        <p:nvPicPr>
          <p:cNvPr id="7" name="Picture 6">
            <a:hlinkClick r:id="rId2"/>
          </p:cNvPr>
          <p:cNvPicPr>
            <a:picLocks noChangeAspect="1"/>
          </p:cNvPicPr>
          <p:nvPr/>
        </p:nvPicPr>
        <p:blipFill>
          <a:blip r:embed="rId3"/>
          <a:stretch>
            <a:fillRect/>
          </a:stretch>
        </p:blipFill>
        <p:spPr>
          <a:xfrm>
            <a:off x="4995875" y="1340768"/>
            <a:ext cx="4040621" cy="3888432"/>
          </a:xfrm>
          <a:prstGeom prst="rect">
            <a:avLst/>
          </a:prstGeom>
        </p:spPr>
      </p:pic>
      <p:sp>
        <p:nvSpPr>
          <p:cNvPr id="8" name="Rectangle 7"/>
          <p:cNvSpPr/>
          <p:nvPr/>
        </p:nvSpPr>
        <p:spPr>
          <a:xfrm>
            <a:off x="5148536" y="5373216"/>
            <a:ext cx="3815952"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This map shows all the local councils in England as at December 2020</a:t>
            </a:r>
          </a:p>
        </p:txBody>
      </p:sp>
    </p:spTree>
    <p:extLst>
      <p:ext uri="{BB962C8B-B14F-4D97-AF65-F5344CB8AC3E}">
        <p14:creationId xmlns:p14="http://schemas.microsoft.com/office/powerpoint/2010/main" val="278317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03816"/>
            <a:ext cx="8944013" cy="1143000"/>
          </a:xfrm>
          <a:solidFill>
            <a:schemeClr val="bg1"/>
          </a:solidFill>
        </p:spPr>
        <p:txBody>
          <a:bodyPr>
            <a:noAutofit/>
          </a:bodyPr>
          <a:lstStyle/>
          <a:p>
            <a:pPr algn="l"/>
            <a:r>
              <a:rPr lang="en-GB" sz="3600" b="1" dirty="0"/>
              <a:t>Local government vs National government – Which is more important to citizens? Why?</a:t>
            </a:r>
          </a:p>
        </p:txBody>
      </p:sp>
      <p:sp>
        <p:nvSpPr>
          <p:cNvPr id="5" name="Content Placeholder 4"/>
          <p:cNvSpPr>
            <a:spLocks noGrp="1"/>
          </p:cNvSpPr>
          <p:nvPr>
            <p:ph sz="half" idx="1"/>
          </p:nvPr>
        </p:nvSpPr>
        <p:spPr>
          <a:xfrm>
            <a:off x="107503" y="1367291"/>
            <a:ext cx="4752529" cy="5364760"/>
          </a:xfrm>
          <a:solidFill>
            <a:schemeClr val="bg1"/>
          </a:solidFill>
        </p:spPr>
        <p:txBody>
          <a:bodyPr>
            <a:normAutofit fontScale="85000" lnSpcReduction="20000"/>
          </a:bodyPr>
          <a:lstStyle/>
          <a:p>
            <a:pPr>
              <a:buNone/>
            </a:pPr>
            <a:r>
              <a:rPr lang="en-GB" b="1" u="sng" dirty="0"/>
              <a:t>Class Discussion</a:t>
            </a:r>
          </a:p>
          <a:p>
            <a:r>
              <a:rPr lang="en-GB" b="1" i="1" dirty="0">
                <a:solidFill>
                  <a:srgbClr val="FF0000"/>
                </a:solidFill>
              </a:rPr>
              <a:t>Fewer</a:t>
            </a:r>
            <a:r>
              <a:rPr lang="en-GB" b="1" i="1" dirty="0"/>
              <a:t> people vote</a:t>
            </a:r>
            <a:r>
              <a:rPr lang="en-GB" dirty="0"/>
              <a:t> </a:t>
            </a:r>
            <a:r>
              <a:rPr lang="en-GB" b="1" i="1" dirty="0"/>
              <a:t>in local elections than in UK national elections</a:t>
            </a:r>
          </a:p>
          <a:p>
            <a:pPr lvl="1"/>
            <a:r>
              <a:rPr lang="en-GB" dirty="0"/>
              <a:t>This means that fewer people vote in the elections to choose the Local Council in Tower Hamlets, than vote in the General Election to choose our local MP, and decide who the UK Government will be.</a:t>
            </a:r>
          </a:p>
          <a:p>
            <a:r>
              <a:rPr lang="en-GB" b="1" i="1" u="sng" dirty="0">
                <a:solidFill>
                  <a:srgbClr val="FF0000"/>
                </a:solidFill>
              </a:rPr>
              <a:t>About 30% of eligible voters vote in LOCAL elections</a:t>
            </a:r>
          </a:p>
          <a:p>
            <a:r>
              <a:rPr lang="en-GB" b="1" i="1" u="sng" dirty="0">
                <a:solidFill>
                  <a:srgbClr val="00B050"/>
                </a:solidFill>
              </a:rPr>
              <a:t>About 65% of voters in NATIONAL election (General Election)</a:t>
            </a:r>
          </a:p>
          <a:p>
            <a:r>
              <a:rPr lang="en-GB" sz="3800" b="1" i="1" dirty="0"/>
              <a:t>Why do you think this is?</a:t>
            </a:r>
          </a:p>
        </p:txBody>
      </p:sp>
      <p:grpSp>
        <p:nvGrpSpPr>
          <p:cNvPr id="10" name="Group 9"/>
          <p:cNvGrpSpPr/>
          <p:nvPr/>
        </p:nvGrpSpPr>
        <p:grpSpPr>
          <a:xfrm>
            <a:off x="5076056" y="1246816"/>
            <a:ext cx="4032448" cy="2074722"/>
            <a:chOff x="3995936" y="912424"/>
            <a:chExt cx="5040560" cy="2466644"/>
          </a:xfrm>
        </p:grpSpPr>
        <p:pic>
          <p:nvPicPr>
            <p:cNvPr id="6" name="Picture 5"/>
            <p:cNvPicPr>
              <a:picLocks noChangeAspect="1"/>
            </p:cNvPicPr>
            <p:nvPr/>
          </p:nvPicPr>
          <p:blipFill>
            <a:blip r:embed="rId3"/>
            <a:stretch>
              <a:fillRect/>
            </a:stretch>
          </p:blipFill>
          <p:spPr>
            <a:xfrm>
              <a:off x="6659345" y="912424"/>
              <a:ext cx="2377151" cy="2466644"/>
            </a:xfrm>
            <a:prstGeom prst="rect">
              <a:avLst/>
            </a:prstGeom>
            <a:ln>
              <a:solidFill>
                <a:srgbClr val="92D050"/>
              </a:solidFill>
            </a:ln>
          </p:spPr>
        </p:pic>
        <p:pic>
          <p:nvPicPr>
            <p:cNvPr id="3" name="Picture 2"/>
            <p:cNvPicPr>
              <a:picLocks noChangeAspect="1"/>
            </p:cNvPicPr>
            <p:nvPr/>
          </p:nvPicPr>
          <p:blipFill>
            <a:blip r:embed="rId4"/>
            <a:stretch>
              <a:fillRect/>
            </a:stretch>
          </p:blipFill>
          <p:spPr>
            <a:xfrm>
              <a:off x="3995936" y="1040502"/>
              <a:ext cx="2657475" cy="1714500"/>
            </a:xfrm>
            <a:prstGeom prst="rect">
              <a:avLst/>
            </a:prstGeom>
            <a:ln>
              <a:solidFill>
                <a:srgbClr val="92D050"/>
              </a:solidFill>
            </a:ln>
          </p:spPr>
        </p:pic>
      </p:grpSp>
      <p:grpSp>
        <p:nvGrpSpPr>
          <p:cNvPr id="11" name="Group 10"/>
          <p:cNvGrpSpPr/>
          <p:nvPr/>
        </p:nvGrpSpPr>
        <p:grpSpPr>
          <a:xfrm>
            <a:off x="5076056" y="3522082"/>
            <a:ext cx="3924010" cy="3240360"/>
            <a:chOff x="4788024" y="3469521"/>
            <a:chExt cx="4284050" cy="3343855"/>
          </a:xfrm>
        </p:grpSpPr>
        <p:pic>
          <p:nvPicPr>
            <p:cNvPr id="9" name="Picture 8"/>
            <p:cNvPicPr>
              <a:picLocks noChangeAspect="1"/>
            </p:cNvPicPr>
            <p:nvPr/>
          </p:nvPicPr>
          <p:blipFill>
            <a:blip r:embed="rId5"/>
            <a:stretch>
              <a:fillRect/>
            </a:stretch>
          </p:blipFill>
          <p:spPr>
            <a:xfrm>
              <a:off x="4788024" y="3469521"/>
              <a:ext cx="2437299" cy="3343855"/>
            </a:xfrm>
            <a:prstGeom prst="rect">
              <a:avLst/>
            </a:prstGeom>
            <a:ln>
              <a:solidFill>
                <a:schemeClr val="tx1"/>
              </a:solidFill>
            </a:ln>
          </p:spPr>
        </p:pic>
        <p:pic>
          <p:nvPicPr>
            <p:cNvPr id="7" name="Picture 6"/>
            <p:cNvPicPr>
              <a:picLocks noChangeAspect="1"/>
            </p:cNvPicPr>
            <p:nvPr/>
          </p:nvPicPr>
          <p:blipFill>
            <a:blip r:embed="rId6"/>
            <a:stretch>
              <a:fillRect/>
            </a:stretch>
          </p:blipFill>
          <p:spPr>
            <a:xfrm>
              <a:off x="6372282" y="5761830"/>
              <a:ext cx="2699792" cy="987021"/>
            </a:xfrm>
            <a:prstGeom prst="rect">
              <a:avLst/>
            </a:prstGeom>
            <a:ln>
              <a:solidFill>
                <a:schemeClr val="tx1"/>
              </a:solidFill>
            </a:ln>
          </p:spPr>
        </p:pic>
      </p:grpSp>
    </p:spTree>
    <p:extLst>
      <p:ext uri="{BB962C8B-B14F-4D97-AF65-F5344CB8AC3E}">
        <p14:creationId xmlns:p14="http://schemas.microsoft.com/office/powerpoint/2010/main" val="35987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1143000"/>
          </a:xfrm>
          <a:solidFill>
            <a:schemeClr val="bg1"/>
          </a:solidFill>
        </p:spPr>
        <p:txBody>
          <a:bodyPr>
            <a:noAutofit/>
          </a:bodyPr>
          <a:lstStyle/>
          <a:p>
            <a:r>
              <a:rPr lang="en-GB" sz="3600" b="1" dirty="0"/>
              <a:t>Local government vs National government – Which is more important to citizens? Why?</a:t>
            </a:r>
            <a:endParaRPr lang="en-GB" sz="3600" dirty="0"/>
          </a:p>
        </p:txBody>
      </p:sp>
      <p:pic>
        <p:nvPicPr>
          <p:cNvPr id="8" name="Picture 7"/>
          <p:cNvPicPr>
            <a:picLocks noChangeAspect="1"/>
          </p:cNvPicPr>
          <p:nvPr/>
        </p:nvPicPr>
        <p:blipFill>
          <a:blip r:embed="rId3"/>
          <a:stretch>
            <a:fillRect/>
          </a:stretch>
        </p:blipFill>
        <p:spPr>
          <a:xfrm>
            <a:off x="179512" y="1412776"/>
            <a:ext cx="2731295" cy="2731295"/>
          </a:xfrm>
          <a:prstGeom prst="rect">
            <a:avLst/>
          </a:prstGeom>
          <a:ln w="57150">
            <a:solidFill>
              <a:srgbClr val="7030A0"/>
            </a:solidFill>
          </a:ln>
        </p:spPr>
      </p:pic>
      <p:sp>
        <p:nvSpPr>
          <p:cNvPr id="9" name="Rectangle 8"/>
          <p:cNvSpPr/>
          <p:nvPr/>
        </p:nvSpPr>
        <p:spPr>
          <a:xfrm>
            <a:off x="107504" y="3976995"/>
            <a:ext cx="2155231" cy="28363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Rachael Farrington, founder of Voting Counts</a:t>
            </a:r>
          </a:p>
          <a:p>
            <a:pPr algn="ctr"/>
            <a:r>
              <a:rPr lang="en-GB" sz="2400" dirty="0"/>
              <a:t>- a campaign to encourage voters to register to vote.</a:t>
            </a:r>
          </a:p>
        </p:txBody>
      </p:sp>
      <p:sp>
        <p:nvSpPr>
          <p:cNvPr id="11" name="Rounded Rectangular Callout 10"/>
          <p:cNvSpPr/>
          <p:nvPr/>
        </p:nvSpPr>
        <p:spPr>
          <a:xfrm>
            <a:off x="3131840" y="1340768"/>
            <a:ext cx="5940152" cy="2587279"/>
          </a:xfrm>
          <a:prstGeom prst="wedgeRoundRectCallout">
            <a:avLst>
              <a:gd name="adj1" fmla="val -63065"/>
              <a:gd name="adj2" fmla="val -34306"/>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"Many people feel there isn’t a connection between local politics and their everyday lives. People have issues they care about, from local planning and leisure facilities to bin collections and schools, but it can be difficult to identify how local councils work and affect these issues.”</a:t>
            </a:r>
          </a:p>
        </p:txBody>
      </p:sp>
      <p:sp>
        <p:nvSpPr>
          <p:cNvPr id="12" name="Rounded Rectangular Callout 11"/>
          <p:cNvSpPr/>
          <p:nvPr/>
        </p:nvSpPr>
        <p:spPr>
          <a:xfrm>
            <a:off x="2411760" y="4293096"/>
            <a:ext cx="6696744" cy="2520280"/>
          </a:xfrm>
          <a:prstGeom prst="wedgeRoundRectCallout">
            <a:avLst>
              <a:gd name="adj1" fmla="val -54031"/>
              <a:gd name="adj2" fmla="val -7743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“The Media pay little attention to the role councils and councillors play in communities. While UK politics dominate newspaper headlines and news stories it can appear that change can only happen via UK Government. Local councillors making decisions at a local level do not get the media attention they deserve.”</a:t>
            </a:r>
          </a:p>
        </p:txBody>
      </p:sp>
    </p:spTree>
    <p:extLst>
      <p:ext uri="{BB962C8B-B14F-4D97-AF65-F5344CB8AC3E}">
        <p14:creationId xmlns:p14="http://schemas.microsoft.com/office/powerpoint/2010/main" val="24842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9512" y="1700809"/>
            <a:ext cx="8856984" cy="1899642"/>
          </a:xfrm>
          <a:solidFill>
            <a:schemeClr val="bg1"/>
          </a:solidFill>
        </p:spPr>
        <p:txBody>
          <a:bodyPr>
            <a:normAutofit/>
          </a:bodyPr>
          <a:lstStyle/>
          <a:p>
            <a:r>
              <a:rPr lang="en-GB" dirty="0"/>
              <a:t>So, let’s </a:t>
            </a:r>
            <a:r>
              <a:rPr lang="en-GB" b="1" u="sng" dirty="0"/>
              <a:t>research</a:t>
            </a:r>
            <a:r>
              <a:rPr lang="en-GB" dirty="0"/>
              <a:t> what our local council does, and how it works!</a:t>
            </a:r>
            <a:endParaRPr lang="en-US" dirty="0"/>
          </a:p>
        </p:txBody>
      </p:sp>
      <p:pic>
        <p:nvPicPr>
          <p:cNvPr id="7" name="Picture 6"/>
          <p:cNvPicPr>
            <a:picLocks noChangeAspect="1"/>
          </p:cNvPicPr>
          <p:nvPr/>
        </p:nvPicPr>
        <p:blipFill>
          <a:blip r:embed="rId3"/>
          <a:stretch>
            <a:fillRect/>
          </a:stretch>
        </p:blipFill>
        <p:spPr>
          <a:xfrm>
            <a:off x="179512" y="3789040"/>
            <a:ext cx="2143125" cy="2143125"/>
          </a:xfrm>
          <a:prstGeom prst="rect">
            <a:avLst/>
          </a:prstGeom>
        </p:spPr>
      </p:pic>
      <p:pic>
        <p:nvPicPr>
          <p:cNvPr id="8" name="Picture 7"/>
          <p:cNvPicPr>
            <a:picLocks noChangeAspect="1"/>
          </p:cNvPicPr>
          <p:nvPr/>
        </p:nvPicPr>
        <p:blipFill>
          <a:blip r:embed="rId4"/>
          <a:stretch>
            <a:fillRect/>
          </a:stretch>
        </p:blipFill>
        <p:spPr>
          <a:xfrm>
            <a:off x="2627784" y="3789040"/>
            <a:ext cx="3672408" cy="2940853"/>
          </a:xfrm>
          <a:prstGeom prst="rect">
            <a:avLst/>
          </a:prstGeom>
        </p:spPr>
      </p:pic>
      <p:pic>
        <p:nvPicPr>
          <p:cNvPr id="10" name="Picture 9"/>
          <p:cNvPicPr>
            <a:picLocks noChangeAspect="1"/>
          </p:cNvPicPr>
          <p:nvPr/>
        </p:nvPicPr>
        <p:blipFill>
          <a:blip r:embed="rId5"/>
          <a:stretch>
            <a:fillRect/>
          </a:stretch>
        </p:blipFill>
        <p:spPr>
          <a:xfrm>
            <a:off x="6516216" y="3861048"/>
            <a:ext cx="2471429" cy="2695377"/>
          </a:xfrm>
          <a:prstGeom prst="rect">
            <a:avLst/>
          </a:prstGeom>
        </p:spPr>
      </p:pic>
    </p:spTree>
    <p:extLst>
      <p:ext uri="{BB962C8B-B14F-4D97-AF65-F5344CB8AC3E}">
        <p14:creationId xmlns:p14="http://schemas.microsoft.com/office/powerpoint/2010/main" val="325771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8971936" cy="1026368"/>
          </a:xfrm>
          <a:solidFill>
            <a:schemeClr val="bg1"/>
          </a:solidFill>
        </p:spPr>
        <p:txBody>
          <a:bodyPr>
            <a:normAutofit fontScale="90000"/>
          </a:bodyPr>
          <a:lstStyle/>
          <a:p>
            <a:r>
              <a:rPr lang="en-GB" b="1" dirty="0"/>
              <a:t>Who represents us? Who is in charge?</a:t>
            </a:r>
          </a:p>
        </p:txBody>
      </p:sp>
      <p:sp>
        <p:nvSpPr>
          <p:cNvPr id="3" name="Content Placeholder 2"/>
          <p:cNvSpPr>
            <a:spLocks noGrp="1"/>
          </p:cNvSpPr>
          <p:nvPr>
            <p:ph sz="half" idx="1"/>
          </p:nvPr>
        </p:nvSpPr>
        <p:spPr>
          <a:xfrm>
            <a:off x="35496" y="1215008"/>
            <a:ext cx="3168352" cy="5598368"/>
          </a:xfrm>
          <a:solidFill>
            <a:schemeClr val="bg1"/>
          </a:solidFill>
        </p:spPr>
        <p:txBody>
          <a:bodyPr>
            <a:normAutofit fontScale="70000" lnSpcReduction="20000"/>
          </a:bodyPr>
          <a:lstStyle/>
          <a:p>
            <a:r>
              <a:rPr lang="en-US" dirty="0">
                <a:latin typeface="Arial" charset="0"/>
              </a:rPr>
              <a:t>There are </a:t>
            </a:r>
            <a:r>
              <a:rPr lang="en-US" b="1" dirty="0">
                <a:latin typeface="Arial" charset="0"/>
              </a:rPr>
              <a:t>45</a:t>
            </a:r>
            <a:r>
              <a:rPr lang="en-US" dirty="0">
                <a:latin typeface="Arial" charset="0"/>
              </a:rPr>
              <a:t> </a:t>
            </a:r>
            <a:r>
              <a:rPr lang="en-US" b="1" dirty="0" err="1">
                <a:latin typeface="Arial" charset="0"/>
              </a:rPr>
              <a:t>councillors</a:t>
            </a:r>
            <a:r>
              <a:rPr lang="en-US" dirty="0">
                <a:latin typeface="Arial" charset="0"/>
              </a:rPr>
              <a:t> in total in Tower Hamlets, plus an elected Mayor</a:t>
            </a:r>
          </a:p>
          <a:p>
            <a:r>
              <a:rPr lang="en-GB" dirty="0"/>
              <a:t>Elections for the council are held every four years. </a:t>
            </a:r>
          </a:p>
          <a:p>
            <a:pPr lvl="1"/>
            <a:r>
              <a:rPr lang="en-GB" b="1" i="1" dirty="0"/>
              <a:t>The last election took place in 2018</a:t>
            </a:r>
            <a:r>
              <a:rPr lang="en-GB" dirty="0"/>
              <a:t>.</a:t>
            </a:r>
          </a:p>
          <a:p>
            <a:r>
              <a:rPr lang="en-GB" dirty="0"/>
              <a:t>The Labour party won the election – they won the majority of councillors (over ½)</a:t>
            </a:r>
          </a:p>
          <a:p>
            <a:pPr lvl="1"/>
            <a:r>
              <a:rPr lang="en-GB" dirty="0"/>
              <a:t>The elected Mayor leads the Council, and the current Mayor is a Labour representative too!</a:t>
            </a:r>
          </a:p>
          <a:p>
            <a:r>
              <a:rPr lang="en-GB" dirty="0"/>
              <a:t>Therefore, the Labour Party control the decisions made in </a:t>
            </a:r>
            <a:br>
              <a:rPr lang="en-GB" dirty="0"/>
            </a:br>
            <a:r>
              <a:rPr lang="en-GB" dirty="0"/>
              <a:t>Tower Hamlets Borough Council</a:t>
            </a:r>
          </a:p>
        </p:txBody>
      </p:sp>
      <p:pic>
        <p:nvPicPr>
          <p:cNvPr id="8" name="Picture 7">
            <a:hlinkClick r:id="rId3"/>
          </p:cNvPr>
          <p:cNvPicPr>
            <a:picLocks noChangeAspect="1"/>
          </p:cNvPicPr>
          <p:nvPr/>
        </p:nvPicPr>
        <p:blipFill>
          <a:blip r:embed="rId4"/>
          <a:stretch>
            <a:fillRect/>
          </a:stretch>
        </p:blipFill>
        <p:spPr>
          <a:xfrm>
            <a:off x="3419872" y="836712"/>
            <a:ext cx="5587560" cy="4176464"/>
          </a:xfrm>
          <a:prstGeom prst="rect">
            <a:avLst/>
          </a:prstGeom>
          <a:ln>
            <a:solidFill>
              <a:srgbClr val="00B050"/>
            </a:solidFill>
          </a:ln>
        </p:spPr>
      </p:pic>
      <p:sp>
        <p:nvSpPr>
          <p:cNvPr id="4" name="Rectangle 3"/>
          <p:cNvSpPr/>
          <p:nvPr/>
        </p:nvSpPr>
        <p:spPr>
          <a:xfrm>
            <a:off x="3131840" y="5013176"/>
            <a:ext cx="6048672" cy="18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You can see from the table that other parties put forward candidates in the election. But not all of them actually managed to get one of their candidates elected – their candidates did win enough votes to win the job!</a:t>
            </a:r>
          </a:p>
        </p:txBody>
      </p:sp>
    </p:spTree>
    <p:extLst>
      <p:ext uri="{BB962C8B-B14F-4D97-AF65-F5344CB8AC3E}">
        <p14:creationId xmlns:p14="http://schemas.microsoft.com/office/powerpoint/2010/main" val="68706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3118</Words>
  <Application>Microsoft Office PowerPoint</Application>
  <PresentationFormat>On-screen Show (4:3)</PresentationFormat>
  <Paragraphs>251</Paragraphs>
  <Slides>21</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Verdana</vt:lpstr>
      <vt:lpstr>Wingdings</vt:lpstr>
      <vt:lpstr>Office Theme</vt:lpstr>
      <vt:lpstr>Chart</vt:lpstr>
      <vt:lpstr>M06 – Local Democracy  &amp; Active Citizenship (1) L2 &amp; 3 – Intro to Local Democracy  &amp; Local Government</vt:lpstr>
      <vt:lpstr>Who makes decisions that affect me?</vt:lpstr>
      <vt:lpstr>Representation and Representative Democracy</vt:lpstr>
      <vt:lpstr>Representation– the Local Council represents citizens on local issues</vt:lpstr>
      <vt:lpstr>Local councils govern the local area</vt:lpstr>
      <vt:lpstr>Local government vs National government – Which is more important to citizens? Why?</vt:lpstr>
      <vt:lpstr>Local government vs National government – Which is more important to citizens? Why?</vt:lpstr>
      <vt:lpstr>So, let’s research what our local council does, and how it works!</vt:lpstr>
      <vt:lpstr>Who represents us? Who is in charge?</vt:lpstr>
      <vt:lpstr>Who represents us? Who is in charge?</vt:lpstr>
      <vt:lpstr>Who represents us?  How do the represent us?</vt:lpstr>
      <vt:lpstr>Who represents us?  How do the represent us?</vt:lpstr>
      <vt:lpstr>How do councillors  help local people?</vt:lpstr>
      <vt:lpstr>Is being a Councillor a full-time job?</vt:lpstr>
      <vt:lpstr>How do councillors help local people? Is being a Councillor a full-time job?</vt:lpstr>
      <vt:lpstr>How does the Council make decisions?</vt:lpstr>
      <vt:lpstr>Where does the Council get it’s money from? What does the Council spend it’s money on?</vt:lpstr>
      <vt:lpstr>How does the Council make decisions? Where does the Council get it’s money from? What does the Council spend it’s money on?</vt:lpstr>
      <vt:lpstr>Leader for a Day</vt:lpstr>
      <vt:lpstr>Leader for a Day</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MXX – XX LXX - XXX</dc:title>
  <dc:creator>BertiB</dc:creator>
  <cp:lastModifiedBy>Aaron  Barbour</cp:lastModifiedBy>
  <cp:revision>149</cp:revision>
  <cp:lastPrinted>2019-06-12T07:21:25Z</cp:lastPrinted>
  <dcterms:created xsi:type="dcterms:W3CDTF">2011-09-25T15:32:38Z</dcterms:created>
  <dcterms:modified xsi:type="dcterms:W3CDTF">2022-03-22T08:45:44Z</dcterms:modified>
</cp:coreProperties>
</file>