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268" r:id="rId3"/>
    <p:sldId id="267" r:id="rId4"/>
    <p:sldId id="269" r:id="rId5"/>
    <p:sldId id="270" r:id="rId6"/>
    <p:sldId id="271" r:id="rId7"/>
    <p:sldId id="292" r:id="rId8"/>
    <p:sldId id="293" r:id="rId9"/>
    <p:sldId id="274" r:id="rId10"/>
    <p:sldId id="275" r:id="rId11"/>
    <p:sldId id="276" r:id="rId12"/>
    <p:sldId id="277" r:id="rId13"/>
    <p:sldId id="278" r:id="rId14"/>
    <p:sldId id="279" r:id="rId15"/>
    <p:sldId id="280" r:id="rId16"/>
    <p:sldId id="284" r:id="rId17"/>
    <p:sldId id="285" r:id="rId18"/>
    <p:sldId id="286" r:id="rId19"/>
    <p:sldId id="287" r:id="rId20"/>
    <p:sldId id="288" r:id="rId21"/>
    <p:sldId id="289" r:id="rId22"/>
    <p:sldId id="291"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21" autoAdjust="0"/>
  </p:normalViewPr>
  <p:slideViewPr>
    <p:cSldViewPr>
      <p:cViewPr varScale="1">
        <p:scale>
          <a:sx n="67" d="100"/>
          <a:sy n="67" d="100"/>
        </p:scale>
        <p:origin x="190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6332"/>
          </a:xfrm>
          <a:prstGeom prst="rect">
            <a:avLst/>
          </a:prstGeom>
        </p:spPr>
        <p:txBody>
          <a:bodyPr vert="horz" lIns="91440" tIns="45720" rIns="91440" bIns="45720" rtlCol="0"/>
          <a:lstStyle>
            <a:lvl1pPr algn="r">
              <a:defRPr sz="1200"/>
            </a:lvl1pPr>
          </a:lstStyle>
          <a:p>
            <a:fld id="{AB7D8423-7DD3-488E-8B48-97F7E6404175}" type="datetimeFigureOut">
              <a:rPr lang="en-GB" smtClean="0"/>
              <a:pPr/>
              <a:t>22/03/2022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74FC14F2-8AC7-4371-B581-076DF3E45E02}" type="slidenum">
              <a:rPr lang="en-GB" smtClean="0"/>
              <a:pPr/>
              <a:t>‹#›</a:t>
            </a:fld>
            <a:endParaRPr lang="en-GB"/>
          </a:p>
        </p:txBody>
      </p:sp>
    </p:spTree>
    <p:extLst>
      <p:ext uri="{BB962C8B-B14F-4D97-AF65-F5344CB8AC3E}">
        <p14:creationId xmlns:p14="http://schemas.microsoft.com/office/powerpoint/2010/main" val="337351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Run through</a:t>
            </a:r>
            <a:r>
              <a:rPr lang="en-GB" dirty="0"/>
              <a:t> the slide explaining where the smaller political parties come from:</a:t>
            </a:r>
          </a:p>
          <a:p>
            <a:r>
              <a:rPr lang="en-GB" dirty="0"/>
              <a:t>(FYI - Each</a:t>
            </a:r>
            <a:r>
              <a:rPr lang="en-GB" baseline="0" dirty="0"/>
              <a:t> logo is hyperlinked to the political parties’ homepage if the students are interested in any specifically you can open the hyperlink by clicking on the image.)</a:t>
            </a:r>
          </a:p>
          <a:p>
            <a:endParaRPr lang="en-GB" baseline="0" dirty="0"/>
          </a:p>
          <a:p>
            <a:r>
              <a:rPr lang="en-GB" b="1" u="sng" baseline="0" dirty="0"/>
              <a:t>England &amp; UK</a:t>
            </a:r>
          </a:p>
          <a:p>
            <a:r>
              <a:rPr lang="en-GB" baseline="0" dirty="0"/>
              <a:t>Conservatives</a:t>
            </a:r>
          </a:p>
          <a:p>
            <a:r>
              <a:rPr lang="en-GB" baseline="0" dirty="0"/>
              <a:t>Labour</a:t>
            </a:r>
          </a:p>
          <a:p>
            <a:r>
              <a:rPr lang="en-GB" baseline="0" dirty="0"/>
              <a:t>Liberal Democrats</a:t>
            </a:r>
          </a:p>
          <a:p>
            <a:r>
              <a:rPr lang="en-GB" baseline="0" dirty="0"/>
              <a:t>Green</a:t>
            </a:r>
          </a:p>
          <a:p>
            <a:endParaRPr lang="en-GB" b="1" u="sng" baseline="0" dirty="0"/>
          </a:p>
          <a:p>
            <a:r>
              <a:rPr lang="en-GB" b="1" u="sng" baseline="0" dirty="0"/>
              <a:t>Scotland</a:t>
            </a:r>
          </a:p>
          <a:p>
            <a:r>
              <a:rPr lang="en-GB" baseline="0" dirty="0"/>
              <a:t>Scottish National Party – SNP</a:t>
            </a:r>
          </a:p>
          <a:p>
            <a:endParaRPr lang="en-GB" baseline="0" dirty="0"/>
          </a:p>
          <a:p>
            <a:r>
              <a:rPr lang="en-GB" b="1" u="sng" baseline="0" dirty="0"/>
              <a:t>Wales</a:t>
            </a:r>
          </a:p>
          <a:p>
            <a:r>
              <a:rPr lang="en-GB" baseline="0" dirty="0"/>
              <a:t>Plaid </a:t>
            </a:r>
            <a:r>
              <a:rPr lang="en-GB" baseline="0" dirty="0" err="1"/>
              <a:t>Cymru</a:t>
            </a:r>
            <a:endParaRPr lang="en-GB" baseline="0" dirty="0"/>
          </a:p>
          <a:p>
            <a:endParaRPr lang="en-GB" baseline="0" dirty="0"/>
          </a:p>
          <a:p>
            <a:r>
              <a:rPr lang="en-GB" b="1" u="sng" baseline="0" dirty="0"/>
              <a:t>Northern Ireland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Democratic Unionist Party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Sinn Fein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Social Democrat and Labour Party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Alliance</a:t>
            </a:r>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1</a:t>
            </a:fld>
            <a:endParaRPr lang="en-GB"/>
          </a:p>
        </p:txBody>
      </p:sp>
    </p:spTree>
    <p:extLst>
      <p:ext uri="{BB962C8B-B14F-4D97-AF65-F5344CB8AC3E}">
        <p14:creationId xmlns:p14="http://schemas.microsoft.com/office/powerpoint/2010/main" val="165910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10</a:t>
            </a:fld>
            <a:endParaRPr lang="en-GB"/>
          </a:p>
        </p:txBody>
      </p:sp>
    </p:spTree>
    <p:extLst>
      <p:ext uri="{BB962C8B-B14F-4D97-AF65-F5344CB8AC3E}">
        <p14:creationId xmlns:p14="http://schemas.microsoft.com/office/powerpoint/2010/main" val="133908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11</a:t>
            </a:fld>
            <a:endParaRPr lang="en-GB"/>
          </a:p>
        </p:txBody>
      </p:sp>
    </p:spTree>
    <p:extLst>
      <p:ext uri="{BB962C8B-B14F-4D97-AF65-F5344CB8AC3E}">
        <p14:creationId xmlns:p14="http://schemas.microsoft.com/office/powerpoint/2010/main" val="26683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12</a:t>
            </a:fld>
            <a:endParaRPr lang="en-GB"/>
          </a:p>
        </p:txBody>
      </p:sp>
    </p:spTree>
    <p:extLst>
      <p:ext uri="{BB962C8B-B14F-4D97-AF65-F5344CB8AC3E}">
        <p14:creationId xmlns:p14="http://schemas.microsoft.com/office/powerpoint/2010/main" val="245470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13</a:t>
            </a:fld>
            <a:endParaRPr lang="en-GB"/>
          </a:p>
        </p:txBody>
      </p:sp>
    </p:spTree>
    <p:extLst>
      <p:ext uri="{BB962C8B-B14F-4D97-AF65-F5344CB8AC3E}">
        <p14:creationId xmlns:p14="http://schemas.microsoft.com/office/powerpoint/2010/main" val="3446801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14</a:t>
            </a:fld>
            <a:endParaRPr lang="en-GB"/>
          </a:p>
        </p:txBody>
      </p:sp>
    </p:spTree>
    <p:extLst>
      <p:ext uri="{BB962C8B-B14F-4D97-AF65-F5344CB8AC3E}">
        <p14:creationId xmlns:p14="http://schemas.microsoft.com/office/powerpoint/2010/main" val="1911443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15</a:t>
            </a:fld>
            <a:endParaRPr lang="en-GB"/>
          </a:p>
        </p:txBody>
      </p:sp>
    </p:spTree>
    <p:extLst>
      <p:ext uri="{BB962C8B-B14F-4D97-AF65-F5344CB8AC3E}">
        <p14:creationId xmlns:p14="http://schemas.microsoft.com/office/powerpoint/2010/main" val="287298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16</a:t>
            </a:fld>
            <a:endParaRPr lang="en-GB"/>
          </a:p>
        </p:txBody>
      </p:sp>
    </p:spTree>
    <p:extLst>
      <p:ext uri="{BB962C8B-B14F-4D97-AF65-F5344CB8AC3E}">
        <p14:creationId xmlns:p14="http://schemas.microsoft.com/office/powerpoint/2010/main" val="3236661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17</a:t>
            </a:fld>
            <a:endParaRPr lang="en-GB"/>
          </a:p>
        </p:txBody>
      </p:sp>
    </p:spTree>
    <p:extLst>
      <p:ext uri="{BB962C8B-B14F-4D97-AF65-F5344CB8AC3E}">
        <p14:creationId xmlns:p14="http://schemas.microsoft.com/office/powerpoint/2010/main" val="822328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18</a:t>
            </a:fld>
            <a:endParaRPr lang="en-GB"/>
          </a:p>
        </p:txBody>
      </p:sp>
    </p:spTree>
    <p:extLst>
      <p:ext uri="{BB962C8B-B14F-4D97-AF65-F5344CB8AC3E}">
        <p14:creationId xmlns:p14="http://schemas.microsoft.com/office/powerpoint/2010/main" val="29211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19</a:t>
            </a:fld>
            <a:endParaRPr lang="en-GB"/>
          </a:p>
        </p:txBody>
      </p:sp>
    </p:spTree>
    <p:extLst>
      <p:ext uri="{BB962C8B-B14F-4D97-AF65-F5344CB8AC3E}">
        <p14:creationId xmlns:p14="http://schemas.microsoft.com/office/powerpoint/2010/main" val="301389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Run through</a:t>
            </a:r>
            <a:r>
              <a:rPr lang="en-GB" dirty="0"/>
              <a:t> the slide</a:t>
            </a:r>
          </a:p>
          <a:p>
            <a:r>
              <a:rPr lang="en-GB" dirty="0"/>
              <a:t>“Current State of the Parties”</a:t>
            </a:r>
            <a:r>
              <a:rPr lang="en-GB" baseline="0" dirty="0"/>
              <a:t> image is hyperlinked to the original source of info, click to open the webpage on UK Parliament website.</a:t>
            </a:r>
          </a:p>
        </p:txBody>
      </p:sp>
      <p:sp>
        <p:nvSpPr>
          <p:cNvPr id="4" name="Slide Number Placeholder 3"/>
          <p:cNvSpPr>
            <a:spLocks noGrp="1"/>
          </p:cNvSpPr>
          <p:nvPr>
            <p:ph type="sldNum" sz="quarter" idx="10"/>
          </p:nvPr>
        </p:nvSpPr>
        <p:spPr/>
        <p:txBody>
          <a:bodyPr/>
          <a:lstStyle/>
          <a:p>
            <a:fld id="{74FC14F2-8AC7-4371-B581-076DF3E45E02}" type="slidenum">
              <a:rPr lang="en-GB" smtClean="0"/>
              <a:pPr/>
              <a:t>2</a:t>
            </a:fld>
            <a:endParaRPr lang="en-GB"/>
          </a:p>
        </p:txBody>
      </p:sp>
    </p:spTree>
    <p:extLst>
      <p:ext uri="{BB962C8B-B14F-4D97-AF65-F5344CB8AC3E}">
        <p14:creationId xmlns:p14="http://schemas.microsoft.com/office/powerpoint/2010/main" val="121677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20</a:t>
            </a:fld>
            <a:endParaRPr lang="en-GB"/>
          </a:p>
        </p:txBody>
      </p:sp>
    </p:spTree>
    <p:extLst>
      <p:ext uri="{BB962C8B-B14F-4D97-AF65-F5344CB8AC3E}">
        <p14:creationId xmlns:p14="http://schemas.microsoft.com/office/powerpoint/2010/main" val="3236811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21</a:t>
            </a:fld>
            <a:endParaRPr lang="en-GB"/>
          </a:p>
        </p:txBody>
      </p:sp>
    </p:spTree>
    <p:extLst>
      <p:ext uri="{BB962C8B-B14F-4D97-AF65-F5344CB8AC3E}">
        <p14:creationId xmlns:p14="http://schemas.microsoft.com/office/powerpoint/2010/main" val="4205941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Tease out</a:t>
            </a:r>
            <a:r>
              <a:rPr lang="en-GB" dirty="0"/>
              <a:t> the following:</a:t>
            </a:r>
          </a:p>
          <a:p>
            <a:endParaRPr lang="en-GB" dirty="0"/>
          </a:p>
          <a:p>
            <a:r>
              <a:rPr lang="en-GB" dirty="0"/>
              <a:t>Campaign materials have</a:t>
            </a:r>
            <a:r>
              <a:rPr lang="en-GB" baseline="0" dirty="0"/>
              <a:t> 2 functions: </a:t>
            </a:r>
          </a:p>
          <a:p>
            <a:pPr>
              <a:buFont typeface="Arial" pitchFamily="34" charset="0"/>
              <a:buChar char="•"/>
            </a:pPr>
            <a:r>
              <a:rPr lang="en-GB" b="1" baseline="0" dirty="0"/>
              <a:t> inform loyal voters which candidate to vote for on Polling Day</a:t>
            </a:r>
            <a:r>
              <a:rPr lang="en-GB" baseline="0" dirty="0"/>
              <a:t> – i.e. I’ve always voted Conservative, I will always vote conservative I just need to know who my candidate is this time...</a:t>
            </a:r>
          </a:p>
          <a:p>
            <a:pPr>
              <a:buFont typeface="Arial" pitchFamily="34" charset="0"/>
              <a:buChar char="•"/>
            </a:pPr>
            <a:r>
              <a:rPr lang="en-GB" baseline="0" dirty="0"/>
              <a:t> convince first time voters / swing voters which political party and their local candidate will do the best job for them – i.e. get their party &amp; candidate known, promote their best policies to get people’s attention and convince them to vote for them</a:t>
            </a:r>
          </a:p>
          <a:p>
            <a:pPr>
              <a:buFont typeface="Arial" pitchFamily="34" charset="0"/>
              <a:buNone/>
            </a:pPr>
            <a:endParaRPr lang="en-GB" baseline="0" dirty="0"/>
          </a:p>
          <a:p>
            <a:pPr>
              <a:buFont typeface="Arial" pitchFamily="34" charset="0"/>
              <a:buNone/>
            </a:pPr>
            <a:r>
              <a:rPr lang="en-GB" b="1" u="sng" baseline="0" dirty="0"/>
              <a:t>Manifestos are important because...</a:t>
            </a:r>
          </a:p>
          <a:p>
            <a:pPr>
              <a:buFont typeface="Arial" pitchFamily="34" charset="0"/>
              <a:buChar char="•"/>
            </a:pPr>
            <a:r>
              <a:rPr lang="en-GB" baseline="0" dirty="0"/>
              <a:t> Even though the average voter never reads the manifesto, the media do and quote from it frequently so the political parties need to get their ideas straight and simple to communicate</a:t>
            </a:r>
          </a:p>
          <a:p>
            <a:pPr>
              <a:buFont typeface="Arial" pitchFamily="34" charset="0"/>
              <a:buChar char="•"/>
            </a:pPr>
            <a:r>
              <a:rPr lang="en-GB" baseline="0" dirty="0"/>
              <a:t> Also, after the election people can go back and check whether the political party is delivering what they promised they would do. If not the people can campaign or protest for change – even voting them out at the next election...! </a:t>
            </a:r>
            <a:br>
              <a:rPr lang="en-GB" baseline="0" dirty="0"/>
            </a:br>
            <a:r>
              <a:rPr lang="en-GB" i="1" baseline="0" dirty="0"/>
              <a:t>(Mention the Lib </a:t>
            </a:r>
            <a:r>
              <a:rPr lang="en-GB" i="1" baseline="0" dirty="0" err="1"/>
              <a:t>Dems</a:t>
            </a:r>
            <a:r>
              <a:rPr lang="en-GB" i="1" baseline="0" dirty="0"/>
              <a:t> promise to abolish University Fees in their manifesto and they agreed to increase them as part of the Coalition Government!!!! What will happen to them at the next election???)</a:t>
            </a: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22</a:t>
            </a:fld>
            <a:endParaRPr lang="en-GB"/>
          </a:p>
        </p:txBody>
      </p:sp>
    </p:spTree>
    <p:extLst>
      <p:ext uri="{BB962C8B-B14F-4D97-AF65-F5344CB8AC3E}">
        <p14:creationId xmlns:p14="http://schemas.microsoft.com/office/powerpoint/2010/main" val="332956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Ask</a:t>
            </a:r>
            <a:r>
              <a:rPr lang="en-GB" dirty="0"/>
              <a:t> the students</a:t>
            </a:r>
            <a:r>
              <a:rPr lang="en-GB" baseline="0" dirty="0"/>
              <a:t> to copy down the definition of Political Party into their books</a:t>
            </a:r>
          </a:p>
          <a:p>
            <a:r>
              <a:rPr lang="en-GB" b="1" u="sng" baseline="0" dirty="0"/>
              <a:t>Click to</a:t>
            </a:r>
            <a:r>
              <a:rPr lang="en-GB" baseline="0" dirty="0"/>
              <a:t> reveal Political Parties’ aims...</a:t>
            </a:r>
          </a:p>
          <a:p>
            <a:r>
              <a:rPr lang="en-GB" b="1" u="sng" baseline="0" dirty="0"/>
              <a:t>Ask</a:t>
            </a:r>
            <a:r>
              <a:rPr lang="en-GB" baseline="0" dirty="0"/>
              <a:t> students to copy that down also.</a:t>
            </a:r>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3</a:t>
            </a:fld>
            <a:endParaRPr lang="en-GB"/>
          </a:p>
        </p:txBody>
      </p:sp>
    </p:spTree>
    <p:extLst>
      <p:ext uri="{BB962C8B-B14F-4D97-AF65-F5344CB8AC3E}">
        <p14:creationId xmlns:p14="http://schemas.microsoft.com/office/powerpoint/2010/main" val="212866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Run through</a:t>
            </a:r>
            <a:r>
              <a:rPr lang="en-GB" dirty="0"/>
              <a:t> the information</a:t>
            </a:r>
            <a:r>
              <a:rPr lang="en-GB" baseline="0" dirty="0"/>
              <a:t> on the slide</a:t>
            </a:r>
          </a:p>
          <a:p>
            <a:r>
              <a:rPr lang="en-GB" dirty="0"/>
              <a:t>FYI</a:t>
            </a:r>
            <a:r>
              <a:rPr lang="en-GB" baseline="0" dirty="0"/>
              <a:t> - </a:t>
            </a:r>
            <a:r>
              <a:rPr lang="en-GB" dirty="0"/>
              <a:t>Each image is hyperlinked to the actual party manifesto from the 2017 General Election, if students are interested</a:t>
            </a:r>
            <a:r>
              <a:rPr lang="en-GB" baseline="0" dirty="0"/>
              <a:t> to see what one looks like click on the image and flick through a manifesto</a:t>
            </a:r>
          </a:p>
        </p:txBody>
      </p:sp>
      <p:sp>
        <p:nvSpPr>
          <p:cNvPr id="4" name="Slide Number Placeholder 3"/>
          <p:cNvSpPr>
            <a:spLocks noGrp="1"/>
          </p:cNvSpPr>
          <p:nvPr>
            <p:ph type="sldNum" sz="quarter" idx="10"/>
          </p:nvPr>
        </p:nvSpPr>
        <p:spPr/>
        <p:txBody>
          <a:bodyPr/>
          <a:lstStyle/>
          <a:p>
            <a:fld id="{74FC14F2-8AC7-4371-B581-076DF3E45E02}" type="slidenum">
              <a:rPr lang="en-GB" smtClean="0"/>
              <a:pPr/>
              <a:t>4</a:t>
            </a:fld>
            <a:endParaRPr lang="en-GB"/>
          </a:p>
        </p:txBody>
      </p:sp>
    </p:spTree>
    <p:extLst>
      <p:ext uri="{BB962C8B-B14F-4D97-AF65-F5344CB8AC3E}">
        <p14:creationId xmlns:p14="http://schemas.microsoft.com/office/powerpoint/2010/main" val="292596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u="sng" dirty="0"/>
              <a:t>Run through</a:t>
            </a:r>
            <a:r>
              <a:rPr lang="en-GB" dirty="0"/>
              <a:t> the information</a:t>
            </a:r>
            <a:r>
              <a:rPr lang="en-GB" baseline="0" dirty="0"/>
              <a:t> on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74FC14F2-8AC7-4371-B581-076DF3E45E02}" type="slidenum">
              <a:rPr lang="en-GB" smtClean="0"/>
              <a:pPr/>
              <a:t>5</a:t>
            </a:fld>
            <a:endParaRPr lang="en-GB"/>
          </a:p>
        </p:txBody>
      </p:sp>
    </p:spTree>
    <p:extLst>
      <p:ext uri="{BB962C8B-B14F-4D97-AF65-F5344CB8AC3E}">
        <p14:creationId xmlns:p14="http://schemas.microsoft.com/office/powerpoint/2010/main" val="281687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a:t>Print out</a:t>
            </a:r>
            <a:r>
              <a:rPr lang="en-GB" dirty="0"/>
              <a:t> onto A3, the “2017 Political Party Manifestos - Education Pledges - student info sheet” from the folder x1 per pair</a:t>
            </a:r>
          </a:p>
        </p:txBody>
      </p:sp>
      <p:sp>
        <p:nvSpPr>
          <p:cNvPr id="4" name="Slide Number Placeholder 3"/>
          <p:cNvSpPr>
            <a:spLocks noGrp="1"/>
          </p:cNvSpPr>
          <p:nvPr>
            <p:ph type="sldNum" sz="quarter" idx="10"/>
          </p:nvPr>
        </p:nvSpPr>
        <p:spPr/>
        <p:txBody>
          <a:bodyPr/>
          <a:lstStyle/>
          <a:p>
            <a:fld id="{74FC14F2-8AC7-4371-B581-076DF3E45E02}" type="slidenum">
              <a:rPr lang="en-GB" smtClean="0"/>
              <a:pPr/>
              <a:t>6</a:t>
            </a:fld>
            <a:endParaRPr lang="en-GB"/>
          </a:p>
        </p:txBody>
      </p:sp>
    </p:spTree>
    <p:extLst>
      <p:ext uri="{BB962C8B-B14F-4D97-AF65-F5344CB8AC3E}">
        <p14:creationId xmlns:p14="http://schemas.microsoft.com/office/powerpoint/2010/main" val="137443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95">
              <a:defRPr/>
            </a:pPr>
            <a:r>
              <a:rPr lang="en-GB" b="1" u="sng" baseline="0" dirty="0"/>
              <a:t>Print off</a:t>
            </a:r>
            <a:r>
              <a:rPr lang="en-GB" baseline="0" dirty="0"/>
              <a:t> and </a:t>
            </a:r>
            <a:r>
              <a:rPr lang="en-GB" b="1" u="sng" baseline="0" dirty="0"/>
              <a:t>hand out</a:t>
            </a:r>
            <a:r>
              <a:rPr lang="en-GB" baseline="0" dirty="0"/>
              <a:t> the next slide x1 per student as a Fact Finding worksheet</a:t>
            </a:r>
          </a:p>
          <a:p>
            <a:pPr defTabSz="914295">
              <a:defRPr/>
            </a:pPr>
            <a:r>
              <a:rPr lang="en-GB" b="1" u="sng" baseline="0" dirty="0"/>
              <a:t>Print off</a:t>
            </a:r>
            <a:r>
              <a:rPr lang="en-GB" baseline="0" dirty="0"/>
              <a:t> and </a:t>
            </a:r>
            <a:r>
              <a:rPr lang="en-GB" b="1" u="sng" baseline="0" dirty="0"/>
              <a:t>stick up around</a:t>
            </a:r>
            <a:r>
              <a:rPr lang="en-GB" baseline="0" dirty="0"/>
              <a:t> the room slides 10 – 25 (only one sheet of each)</a:t>
            </a:r>
          </a:p>
          <a:p>
            <a:r>
              <a:rPr lang="en-GB" b="1" u="sng" dirty="0"/>
              <a:t>Ask</a:t>
            </a:r>
            <a:r>
              <a:rPr lang="en-GB" dirty="0"/>
              <a:t> the students to walk around the room and collect information about at least 5 different types of campaigning</a:t>
            </a:r>
            <a:r>
              <a:rPr lang="en-GB" baseline="0" dirty="0"/>
              <a:t> methods</a:t>
            </a:r>
          </a:p>
          <a:p>
            <a:r>
              <a:rPr lang="en-GB" b="1" u="sng" baseline="0" dirty="0"/>
              <a:t>Run a mini-plenary</a:t>
            </a:r>
            <a:r>
              <a:rPr lang="en-GB" baseline="0" dirty="0"/>
              <a:t> at the end to find out what the top 5 BEST campaigning methods are, and why? </a:t>
            </a:r>
            <a:r>
              <a:rPr lang="en-GB" b="1" u="sng" baseline="0" dirty="0"/>
              <a:t>Plenary Slide</a:t>
            </a:r>
          </a:p>
        </p:txBody>
      </p:sp>
      <p:sp>
        <p:nvSpPr>
          <p:cNvPr id="4" name="Slide Number Placeholder 3"/>
          <p:cNvSpPr>
            <a:spLocks noGrp="1"/>
          </p:cNvSpPr>
          <p:nvPr>
            <p:ph type="sldNum" sz="quarter" idx="10"/>
          </p:nvPr>
        </p:nvSpPr>
        <p:spPr/>
        <p:txBody>
          <a:bodyPr/>
          <a:lstStyle/>
          <a:p>
            <a:fld id="{74FC14F2-8AC7-4371-B581-076DF3E45E02}" type="slidenum">
              <a:rPr lang="en-GB" smtClean="0"/>
              <a:pPr/>
              <a:t>7</a:t>
            </a:fld>
            <a:endParaRPr lang="en-GB"/>
          </a:p>
        </p:txBody>
      </p:sp>
    </p:spTree>
    <p:extLst>
      <p:ext uri="{BB962C8B-B14F-4D97-AF65-F5344CB8AC3E}">
        <p14:creationId xmlns:p14="http://schemas.microsoft.com/office/powerpoint/2010/main" val="380241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8</a:t>
            </a:fld>
            <a:endParaRPr lang="en-GB"/>
          </a:p>
        </p:txBody>
      </p:sp>
    </p:spTree>
    <p:extLst>
      <p:ext uri="{BB962C8B-B14F-4D97-AF65-F5344CB8AC3E}">
        <p14:creationId xmlns:p14="http://schemas.microsoft.com/office/powerpoint/2010/main" val="319008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FC14F2-8AC7-4371-B581-076DF3E45E02}" type="slidenum">
              <a:rPr lang="en-GB" smtClean="0"/>
              <a:pPr/>
              <a:t>9</a:t>
            </a:fld>
            <a:endParaRPr lang="en-GB"/>
          </a:p>
        </p:txBody>
      </p:sp>
    </p:spTree>
    <p:extLst>
      <p:ext uri="{BB962C8B-B14F-4D97-AF65-F5344CB8AC3E}">
        <p14:creationId xmlns:p14="http://schemas.microsoft.com/office/powerpoint/2010/main" val="7461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99AEE4-B98C-4AB7-A6D0-BB7F4FD05CF8}" type="datetimeFigureOut">
              <a:rPr lang="en-GB" smtClean="0"/>
              <a:pPr/>
              <a:t>22/03/2022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4E0B1-3B16-4C7E-93B9-73E0D60C524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9AEE4-B98C-4AB7-A6D0-BB7F4FD05CF8}" type="datetimeFigureOut">
              <a:rPr lang="en-GB" smtClean="0"/>
              <a:pPr/>
              <a:t>22/03/2022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4E0B1-3B16-4C7E-93B9-73E0D60C524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www.sinnfein.ie/" TargetMode="External"/><Relationship Id="rId18" Type="http://schemas.openxmlformats.org/officeDocument/2006/relationships/image" Target="../media/image8.png"/><Relationship Id="rId3" Type="http://schemas.openxmlformats.org/officeDocument/2006/relationships/hyperlink" Target="http://allianceparty.org/" TargetMode="External"/><Relationship Id="rId21" Type="http://schemas.openxmlformats.org/officeDocument/2006/relationships/hyperlink" Target="http://www.snp.org/" TargetMode="External"/><Relationship Id="rId7" Type="http://schemas.openxmlformats.org/officeDocument/2006/relationships/hyperlink" Target="http://www.conservatives.com/Default.aspx" TargetMode="External"/><Relationship Id="rId12" Type="http://schemas.openxmlformats.org/officeDocument/2006/relationships/image" Target="../media/image5.png"/><Relationship Id="rId17" Type="http://schemas.openxmlformats.org/officeDocument/2006/relationships/hyperlink" Target="http://www.sdlp.ie/" TargetMode="Externa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hyperlink" Target="http://www.mydup.com/" TargetMode="External"/><Relationship Id="rId5" Type="http://schemas.openxmlformats.org/officeDocument/2006/relationships/hyperlink" Target="http://www.labour.org.uk/" TargetMode="External"/><Relationship Id="rId15" Type="http://schemas.openxmlformats.org/officeDocument/2006/relationships/hyperlink" Target="http://www.english.plaidcymru.org/" TargetMode="External"/><Relationship Id="rId10" Type="http://schemas.openxmlformats.org/officeDocument/2006/relationships/image" Target="../media/image4.png"/><Relationship Id="rId19" Type="http://schemas.openxmlformats.org/officeDocument/2006/relationships/hyperlink" Target="http://www.greenparty.org.uk/" TargetMode="External"/><Relationship Id="rId4" Type="http://schemas.openxmlformats.org/officeDocument/2006/relationships/image" Target="../media/image1.png"/><Relationship Id="rId9" Type="http://schemas.openxmlformats.org/officeDocument/2006/relationships/hyperlink" Target="http://www.libdems.org.uk/home.aspx" TargetMode="Externa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p24.co.uk/hustings-2-23135"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members.parliament.uk/parties/Common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hyperlink" Target="https://labour.org.uk/wp-content/uploads/2017/10/labour-manifesto-2017.pdf"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10" Type="http://schemas.openxmlformats.org/officeDocument/2006/relationships/image" Target="../media/image14.png"/><Relationship Id="rId4" Type="http://schemas.openxmlformats.org/officeDocument/2006/relationships/hyperlink" Target="https://www.conservatives.com/manifesto" TargetMode="External"/><Relationship Id="rId9" Type="http://schemas.openxmlformats.org/officeDocument/2006/relationships/image" Target="../media/image13.wmf"/></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politicalrosettes.tumbl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37376" cy="1143000"/>
          </a:xfrm>
          <a:solidFill>
            <a:schemeClr val="bg1"/>
          </a:solidFill>
        </p:spPr>
        <p:txBody>
          <a:bodyPr>
            <a:normAutofit fontScale="90000"/>
          </a:bodyPr>
          <a:lstStyle/>
          <a:p>
            <a:r>
              <a:rPr lang="en-GB" b="1" dirty="0"/>
              <a:t>UK Political Parties elected in UK Parliament</a:t>
            </a:r>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6516216" y="5229200"/>
            <a:ext cx="2386025" cy="1029382"/>
          </a:xfrm>
          <a:prstGeom prst="rect">
            <a:avLst/>
          </a:prstGeom>
          <a:noFill/>
          <a:ln w="9525">
            <a:noFill/>
            <a:miter lim="800000"/>
            <a:headEnd/>
            <a:tailEnd/>
          </a:ln>
        </p:spPr>
      </p:pic>
      <p:pic>
        <p:nvPicPr>
          <p:cNvPr id="1028" name="Picture 4">
            <a:hlinkClick r:id="rId5"/>
          </p:cNvPr>
          <p:cNvPicPr>
            <a:picLocks noChangeAspect="1" noChangeArrowheads="1"/>
          </p:cNvPicPr>
          <p:nvPr/>
        </p:nvPicPr>
        <p:blipFill>
          <a:blip r:embed="rId6" cstate="print"/>
          <a:srcRect/>
          <a:stretch>
            <a:fillRect/>
          </a:stretch>
        </p:blipFill>
        <p:spPr bwMode="auto">
          <a:xfrm>
            <a:off x="611560" y="2492896"/>
            <a:ext cx="3744416" cy="909101"/>
          </a:xfrm>
          <a:prstGeom prst="rect">
            <a:avLst/>
          </a:prstGeom>
          <a:noFill/>
          <a:ln w="9525">
            <a:noFill/>
            <a:miter lim="800000"/>
            <a:headEnd/>
            <a:tailEnd/>
          </a:ln>
        </p:spPr>
      </p:pic>
      <p:pic>
        <p:nvPicPr>
          <p:cNvPr id="1029" name="Picture 5">
            <a:hlinkClick r:id="rId7"/>
          </p:cNvPr>
          <p:cNvPicPr>
            <a:picLocks noChangeAspect="1" noChangeArrowheads="1"/>
          </p:cNvPicPr>
          <p:nvPr/>
        </p:nvPicPr>
        <p:blipFill>
          <a:blip r:embed="rId8" cstate="print"/>
          <a:srcRect/>
          <a:stretch>
            <a:fillRect/>
          </a:stretch>
        </p:blipFill>
        <p:spPr bwMode="auto">
          <a:xfrm>
            <a:off x="179512" y="1556792"/>
            <a:ext cx="4774130" cy="864096"/>
          </a:xfrm>
          <a:prstGeom prst="rect">
            <a:avLst/>
          </a:prstGeom>
          <a:noFill/>
          <a:ln w="9525">
            <a:noFill/>
            <a:miter lim="800000"/>
            <a:headEnd/>
            <a:tailEnd/>
          </a:ln>
        </p:spPr>
      </p:pic>
      <p:pic>
        <p:nvPicPr>
          <p:cNvPr id="1030" name="Picture 6">
            <a:hlinkClick r:id="rId9"/>
          </p:cNvPr>
          <p:cNvPicPr>
            <a:picLocks noChangeAspect="1" noChangeArrowheads="1"/>
          </p:cNvPicPr>
          <p:nvPr/>
        </p:nvPicPr>
        <p:blipFill>
          <a:blip r:embed="rId10" cstate="print"/>
          <a:srcRect/>
          <a:stretch>
            <a:fillRect/>
          </a:stretch>
        </p:blipFill>
        <p:spPr bwMode="auto">
          <a:xfrm>
            <a:off x="611560" y="3497682"/>
            <a:ext cx="3672408" cy="1227462"/>
          </a:xfrm>
          <a:prstGeom prst="rect">
            <a:avLst/>
          </a:prstGeom>
          <a:noFill/>
          <a:ln w="9525">
            <a:noFill/>
            <a:miter lim="800000"/>
            <a:headEnd/>
            <a:tailEnd/>
          </a:ln>
        </p:spPr>
      </p:pic>
      <p:pic>
        <p:nvPicPr>
          <p:cNvPr id="1031" name="Picture 7">
            <a:hlinkClick r:id="rId11"/>
          </p:cNvPr>
          <p:cNvPicPr>
            <a:picLocks noChangeAspect="1" noChangeArrowheads="1"/>
          </p:cNvPicPr>
          <p:nvPr/>
        </p:nvPicPr>
        <p:blipFill>
          <a:blip r:embed="rId12" cstate="print"/>
          <a:srcRect/>
          <a:stretch>
            <a:fillRect/>
          </a:stretch>
        </p:blipFill>
        <p:spPr bwMode="auto">
          <a:xfrm>
            <a:off x="7020272" y="1479306"/>
            <a:ext cx="1896616" cy="1020462"/>
          </a:xfrm>
          <a:prstGeom prst="rect">
            <a:avLst/>
          </a:prstGeom>
          <a:noFill/>
          <a:ln w="9525">
            <a:noFill/>
            <a:miter lim="800000"/>
            <a:headEnd/>
            <a:tailEnd/>
          </a:ln>
        </p:spPr>
      </p:pic>
      <p:pic>
        <p:nvPicPr>
          <p:cNvPr id="1033" name="Picture 9">
            <a:hlinkClick r:id="rId13"/>
          </p:cNvPr>
          <p:cNvPicPr>
            <a:picLocks noChangeAspect="1" noChangeArrowheads="1"/>
          </p:cNvPicPr>
          <p:nvPr/>
        </p:nvPicPr>
        <p:blipFill>
          <a:blip r:embed="rId14" cstate="print"/>
          <a:srcRect/>
          <a:stretch>
            <a:fillRect/>
          </a:stretch>
        </p:blipFill>
        <p:spPr bwMode="auto">
          <a:xfrm>
            <a:off x="5220072" y="2564904"/>
            <a:ext cx="2681486" cy="987916"/>
          </a:xfrm>
          <a:prstGeom prst="rect">
            <a:avLst/>
          </a:prstGeom>
          <a:noFill/>
          <a:ln w="9525">
            <a:noFill/>
            <a:miter lim="800000"/>
            <a:headEnd/>
            <a:tailEnd/>
          </a:ln>
        </p:spPr>
      </p:pic>
      <p:pic>
        <p:nvPicPr>
          <p:cNvPr id="1034" name="Picture 10">
            <a:hlinkClick r:id="rId15"/>
          </p:cNvPr>
          <p:cNvPicPr>
            <a:picLocks noChangeAspect="1" noChangeArrowheads="1"/>
          </p:cNvPicPr>
          <p:nvPr/>
        </p:nvPicPr>
        <p:blipFill>
          <a:blip r:embed="rId16" cstate="print"/>
          <a:srcRect/>
          <a:stretch>
            <a:fillRect/>
          </a:stretch>
        </p:blipFill>
        <p:spPr bwMode="auto">
          <a:xfrm>
            <a:off x="3851920" y="5517232"/>
            <a:ext cx="2418046" cy="1224136"/>
          </a:xfrm>
          <a:prstGeom prst="rect">
            <a:avLst/>
          </a:prstGeom>
          <a:noFill/>
          <a:ln w="9525">
            <a:noFill/>
            <a:miter lim="800000"/>
            <a:headEnd/>
            <a:tailEnd/>
          </a:ln>
        </p:spPr>
      </p:pic>
      <p:pic>
        <p:nvPicPr>
          <p:cNvPr id="1035" name="Picture 11">
            <a:hlinkClick r:id="rId17"/>
          </p:cNvPr>
          <p:cNvPicPr>
            <a:picLocks noChangeAspect="1" noChangeArrowheads="1"/>
          </p:cNvPicPr>
          <p:nvPr/>
        </p:nvPicPr>
        <p:blipFill>
          <a:blip r:embed="rId18" cstate="print"/>
          <a:srcRect/>
          <a:stretch>
            <a:fillRect/>
          </a:stretch>
        </p:blipFill>
        <p:spPr bwMode="auto">
          <a:xfrm>
            <a:off x="7092280" y="3645024"/>
            <a:ext cx="1797409" cy="1440160"/>
          </a:xfrm>
          <a:prstGeom prst="rect">
            <a:avLst/>
          </a:prstGeom>
          <a:noFill/>
          <a:ln w="9525">
            <a:noFill/>
            <a:miter lim="800000"/>
            <a:headEnd/>
            <a:tailEnd/>
          </a:ln>
        </p:spPr>
      </p:pic>
      <p:pic>
        <p:nvPicPr>
          <p:cNvPr id="1036" name="Picture 12">
            <a:hlinkClick r:id="rId19"/>
          </p:cNvPr>
          <p:cNvPicPr>
            <a:picLocks noChangeAspect="1" noChangeArrowheads="1"/>
          </p:cNvPicPr>
          <p:nvPr/>
        </p:nvPicPr>
        <p:blipFill>
          <a:blip r:embed="rId20" cstate="print"/>
          <a:srcRect/>
          <a:stretch>
            <a:fillRect/>
          </a:stretch>
        </p:blipFill>
        <p:spPr bwMode="auto">
          <a:xfrm>
            <a:off x="971600" y="4797152"/>
            <a:ext cx="2876550" cy="657225"/>
          </a:xfrm>
          <a:prstGeom prst="rect">
            <a:avLst/>
          </a:prstGeom>
          <a:noFill/>
          <a:ln w="9525">
            <a:noFill/>
            <a:miter lim="800000"/>
            <a:headEnd/>
            <a:tailEnd/>
          </a:ln>
        </p:spPr>
      </p:pic>
      <p:pic>
        <p:nvPicPr>
          <p:cNvPr id="1037" name="Picture 13">
            <a:hlinkClick r:id="rId21"/>
          </p:cNvPr>
          <p:cNvPicPr>
            <a:picLocks noChangeAspect="1" noChangeArrowheads="1"/>
          </p:cNvPicPr>
          <p:nvPr/>
        </p:nvPicPr>
        <p:blipFill>
          <a:blip r:embed="rId22" cstate="print"/>
          <a:srcRect/>
          <a:stretch>
            <a:fillRect/>
          </a:stretch>
        </p:blipFill>
        <p:spPr bwMode="auto">
          <a:xfrm>
            <a:off x="539552" y="5661248"/>
            <a:ext cx="2880320" cy="10081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pic>
        <p:nvPicPr>
          <p:cNvPr id="7170" name="Picture 3" descr="Image: Election flyers"/>
          <p:cNvPicPr>
            <a:picLocks noChangeAspect="1" noChangeArrowheads="1"/>
          </p:cNvPicPr>
          <p:nvPr/>
        </p:nvPicPr>
        <p:blipFill>
          <a:blip r:embed="rId3" cstate="print"/>
          <a:srcRect/>
          <a:stretch>
            <a:fillRect/>
          </a:stretch>
        </p:blipFill>
        <p:spPr bwMode="auto">
          <a:xfrm>
            <a:off x="1331913" y="1773238"/>
            <a:ext cx="6553200" cy="4914900"/>
          </a:xfrm>
          <a:prstGeom prst="rect">
            <a:avLst/>
          </a:prstGeom>
          <a:noFill/>
          <a:ln w="9525">
            <a:noFill/>
            <a:miter lim="800000"/>
            <a:headEnd/>
            <a:tailEnd/>
          </a:ln>
        </p:spPr>
      </p:pic>
      <p:sp>
        <p:nvSpPr>
          <p:cNvPr id="7171" name="Title 5"/>
          <p:cNvSpPr>
            <a:spLocks noGrp="1"/>
          </p:cNvSpPr>
          <p:nvPr>
            <p:ph type="title"/>
          </p:nvPr>
        </p:nvSpPr>
        <p:spPr/>
        <p:txBody>
          <a:bodyPr>
            <a:noAutofit/>
          </a:bodyPr>
          <a:lstStyle/>
          <a:p>
            <a:pPr eaLnBrk="1" hangingPunct="1"/>
            <a:r>
              <a:rPr lang="en-GB" sz="2800" b="1" u="sng" dirty="0">
                <a:latin typeface="Comic Sans MS" pitchFamily="66" charset="0"/>
              </a:rPr>
              <a:t>Leaflets</a:t>
            </a:r>
            <a:r>
              <a:rPr lang="en-GB" sz="2800" dirty="0">
                <a:latin typeface="Comic Sans MS" pitchFamily="66" charset="0"/>
              </a:rPr>
              <a:t> that will come through your door which summarise the main manifesto pledges the party are promising if they get elected.</a:t>
            </a:r>
            <a:endParaRPr lang="en-GB"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pic>
        <p:nvPicPr>
          <p:cNvPr id="8194" name="Picture 3" descr="Election posters"/>
          <p:cNvPicPr>
            <a:picLocks noChangeAspect="1" noChangeArrowheads="1"/>
          </p:cNvPicPr>
          <p:nvPr/>
        </p:nvPicPr>
        <p:blipFill>
          <a:blip r:embed="rId3" cstate="print"/>
          <a:srcRect/>
          <a:stretch>
            <a:fillRect/>
          </a:stretch>
        </p:blipFill>
        <p:spPr bwMode="auto">
          <a:xfrm>
            <a:off x="4570413" y="333375"/>
            <a:ext cx="4230687" cy="6335713"/>
          </a:xfrm>
          <a:prstGeom prst="rect">
            <a:avLst/>
          </a:prstGeom>
          <a:noFill/>
          <a:ln w="9525">
            <a:noFill/>
            <a:miter lim="800000"/>
            <a:headEnd/>
            <a:tailEnd/>
          </a:ln>
        </p:spPr>
      </p:pic>
      <p:sp>
        <p:nvSpPr>
          <p:cNvPr id="8195" name="Content Placeholder 7"/>
          <p:cNvSpPr>
            <a:spLocks noGrp="1"/>
          </p:cNvSpPr>
          <p:nvPr>
            <p:ph sz="half" idx="1"/>
          </p:nvPr>
        </p:nvSpPr>
        <p:spPr>
          <a:xfrm>
            <a:off x="323528" y="333375"/>
            <a:ext cx="4038600" cy="6335713"/>
          </a:xfrm>
        </p:spPr>
        <p:txBody>
          <a:bodyPr>
            <a:normAutofit lnSpcReduction="10000"/>
          </a:bodyPr>
          <a:lstStyle/>
          <a:p>
            <a:pPr eaLnBrk="1" hangingPunct="1"/>
            <a:r>
              <a:rPr lang="en-GB" dirty="0">
                <a:latin typeface="Comic Sans MS" pitchFamily="66" charset="0"/>
              </a:rPr>
              <a:t>Different types of </a:t>
            </a:r>
            <a:r>
              <a:rPr lang="en-GB" b="1" u="sng" dirty="0">
                <a:latin typeface="Comic Sans MS" pitchFamily="66" charset="0"/>
              </a:rPr>
              <a:t>signs</a:t>
            </a:r>
            <a:r>
              <a:rPr lang="en-GB" dirty="0">
                <a:latin typeface="Comic Sans MS" pitchFamily="66" charset="0"/>
              </a:rPr>
              <a:t> in the constituency...</a:t>
            </a:r>
          </a:p>
          <a:p>
            <a:pPr lvl="1" eaLnBrk="1" hangingPunct="1"/>
            <a:r>
              <a:rPr lang="en-GB" dirty="0">
                <a:latin typeface="Comic Sans MS" pitchFamily="66" charset="0"/>
              </a:rPr>
              <a:t>On big billboards on the side of the road...</a:t>
            </a:r>
          </a:p>
          <a:p>
            <a:pPr lvl="1" eaLnBrk="1" hangingPunct="1"/>
            <a:r>
              <a:rPr lang="en-GB" dirty="0">
                <a:latin typeface="Comic Sans MS" pitchFamily="66" charset="0"/>
              </a:rPr>
              <a:t>In gardens...</a:t>
            </a:r>
          </a:p>
          <a:p>
            <a:pPr lvl="1" eaLnBrk="1" hangingPunct="1"/>
            <a:r>
              <a:rPr lang="en-GB" dirty="0">
                <a:latin typeface="Comic Sans MS" pitchFamily="66" charset="0"/>
              </a:rPr>
              <a:t>On the sides of houses...</a:t>
            </a:r>
          </a:p>
          <a:p>
            <a:pPr lvl="1" eaLnBrk="1" hangingPunct="1"/>
            <a:r>
              <a:rPr lang="en-GB" dirty="0">
                <a:latin typeface="Comic Sans MS" pitchFamily="66" charset="0"/>
              </a:rPr>
              <a:t>In house windows...</a:t>
            </a:r>
          </a:p>
          <a:p>
            <a:pPr lvl="1" eaLnBrk="1" hangingPunct="1"/>
            <a:r>
              <a:rPr lang="en-GB" dirty="0">
                <a:latin typeface="Comic Sans MS" pitchFamily="66" charset="0"/>
              </a:rPr>
              <a:t>In car windows...</a:t>
            </a:r>
          </a:p>
          <a:p>
            <a:r>
              <a:rPr lang="en-GB" dirty="0">
                <a:latin typeface="Comic Sans MS" pitchFamily="66" charset="0"/>
              </a:rPr>
              <a:t>They are all designed to remind people to vote, and to vote for a specific party and candidate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sp>
        <p:nvSpPr>
          <p:cNvPr id="9218" name="Title 7"/>
          <p:cNvSpPr>
            <a:spLocks noGrp="1"/>
          </p:cNvSpPr>
          <p:nvPr>
            <p:ph type="title"/>
          </p:nvPr>
        </p:nvSpPr>
        <p:spPr>
          <a:xfrm>
            <a:off x="0" y="0"/>
            <a:ext cx="9144000" cy="1772816"/>
          </a:xfrm>
        </p:spPr>
        <p:txBody>
          <a:bodyPr>
            <a:noAutofit/>
          </a:bodyPr>
          <a:lstStyle/>
          <a:p>
            <a:pPr eaLnBrk="1" hangingPunct="1"/>
            <a:r>
              <a:rPr lang="en-GB" sz="2800" b="1" u="sng" dirty="0">
                <a:solidFill>
                  <a:srgbClr val="00B050"/>
                </a:solidFill>
                <a:latin typeface="Comic Sans MS" pitchFamily="66" charset="0"/>
              </a:rPr>
              <a:t>Positive</a:t>
            </a:r>
            <a:r>
              <a:rPr lang="en-GB" sz="2800" b="1" u="sng" dirty="0">
                <a:latin typeface="Comic Sans MS" pitchFamily="66" charset="0"/>
              </a:rPr>
              <a:t> Adverts</a:t>
            </a:r>
            <a:r>
              <a:rPr lang="en-GB" sz="2800" dirty="0">
                <a:latin typeface="Comic Sans MS" pitchFamily="66" charset="0"/>
              </a:rPr>
              <a:t> - they are designed to show off </a:t>
            </a:r>
            <a:br>
              <a:rPr lang="en-GB" sz="2800" dirty="0">
                <a:latin typeface="Comic Sans MS" pitchFamily="66" charset="0"/>
              </a:rPr>
            </a:br>
            <a:r>
              <a:rPr lang="en-GB" sz="2800" b="1" i="1" dirty="0">
                <a:latin typeface="Comic Sans MS" pitchFamily="66" charset="0"/>
              </a:rPr>
              <a:t>how good a party is</a:t>
            </a:r>
            <a:r>
              <a:rPr lang="en-GB" sz="2800" dirty="0">
                <a:latin typeface="Comic Sans MS" pitchFamily="66" charset="0"/>
              </a:rPr>
              <a:t> </a:t>
            </a:r>
            <a:br>
              <a:rPr lang="en-GB" sz="2800" dirty="0">
                <a:latin typeface="Comic Sans MS" pitchFamily="66" charset="0"/>
              </a:rPr>
            </a:br>
            <a:r>
              <a:rPr lang="en-GB" sz="2400" dirty="0">
                <a:latin typeface="Comic Sans MS" pitchFamily="66" charset="0"/>
              </a:rPr>
              <a:t>(what their achievements are, the best things they are promising in their manifesto)</a:t>
            </a:r>
            <a:endParaRPr lang="en-GB" sz="2400" dirty="0"/>
          </a:p>
        </p:txBody>
      </p:sp>
      <p:sp>
        <p:nvSpPr>
          <p:cNvPr id="9219" name="Content Placeholder 6"/>
          <p:cNvSpPr>
            <a:spLocks noGrp="1"/>
          </p:cNvSpPr>
          <p:nvPr>
            <p:ph idx="1"/>
          </p:nvPr>
        </p:nvSpPr>
        <p:spPr>
          <a:xfrm>
            <a:off x="0" y="1772816"/>
            <a:ext cx="9144000" cy="4525962"/>
          </a:xfrm>
        </p:spPr>
        <p:txBody>
          <a:bodyPr>
            <a:normAutofit/>
          </a:bodyPr>
          <a:lstStyle/>
          <a:p>
            <a:pPr eaLnBrk="1" hangingPunct="1"/>
            <a:r>
              <a:rPr lang="en-GB" sz="2400" i="1" dirty="0">
                <a:latin typeface="Comic Sans MS" pitchFamily="66" charset="0"/>
              </a:rPr>
              <a:t>This is a </a:t>
            </a:r>
            <a:r>
              <a:rPr lang="en-GB" sz="2400" b="1" i="1" u="sng" dirty="0">
                <a:latin typeface="Comic Sans MS" pitchFamily="66" charset="0"/>
              </a:rPr>
              <a:t>positive Labour advert </a:t>
            </a:r>
            <a:r>
              <a:rPr lang="en-GB" sz="2400" b="1" u="sng" dirty="0">
                <a:latin typeface="Comic Sans MS" pitchFamily="66" charset="0"/>
              </a:rPr>
              <a:t>made by </a:t>
            </a:r>
            <a:r>
              <a:rPr lang="en-GB" sz="2400" b="1" u="sng" dirty="0">
                <a:solidFill>
                  <a:srgbClr val="FF0000"/>
                </a:solidFill>
                <a:latin typeface="Comic Sans MS" pitchFamily="66" charset="0"/>
              </a:rPr>
              <a:t>Labour Party.</a:t>
            </a:r>
            <a:r>
              <a:rPr lang="en-GB" sz="2400" dirty="0">
                <a:latin typeface="Comic Sans MS" pitchFamily="66" charset="0"/>
              </a:rPr>
              <a:t> </a:t>
            </a:r>
            <a:r>
              <a:rPr lang="en-GB" sz="2400" i="1" dirty="0">
                <a:latin typeface="Comic Sans MS" pitchFamily="66" charset="0"/>
              </a:rPr>
              <a:t>It is pointing out what the Labour Party has done well.</a:t>
            </a:r>
            <a:endParaRPr lang="en-GB" sz="2400" dirty="0"/>
          </a:p>
        </p:txBody>
      </p:sp>
      <p:pic>
        <p:nvPicPr>
          <p:cNvPr id="9220" name="Picture 3" descr="labour-01"/>
          <p:cNvPicPr>
            <a:picLocks noChangeAspect="1" noChangeArrowheads="1"/>
          </p:cNvPicPr>
          <p:nvPr/>
        </p:nvPicPr>
        <p:blipFill>
          <a:blip r:embed="rId3" cstate="print"/>
          <a:srcRect/>
          <a:stretch>
            <a:fillRect/>
          </a:stretch>
        </p:blipFill>
        <p:spPr bwMode="auto">
          <a:xfrm>
            <a:off x="288032" y="2577145"/>
            <a:ext cx="8532440" cy="42670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sp>
        <p:nvSpPr>
          <p:cNvPr id="10242" name="Title 5"/>
          <p:cNvSpPr>
            <a:spLocks noGrp="1"/>
          </p:cNvSpPr>
          <p:nvPr>
            <p:ph type="title"/>
          </p:nvPr>
        </p:nvSpPr>
        <p:spPr>
          <a:xfrm>
            <a:off x="563" y="-27384"/>
            <a:ext cx="9144000" cy="1728192"/>
          </a:xfrm>
        </p:spPr>
        <p:txBody>
          <a:bodyPr>
            <a:noAutofit/>
          </a:bodyPr>
          <a:lstStyle/>
          <a:p>
            <a:r>
              <a:rPr lang="en-GB" sz="3200" b="1" u="sng" dirty="0">
                <a:solidFill>
                  <a:srgbClr val="FF0000"/>
                </a:solidFill>
                <a:latin typeface="Comic Sans MS" pitchFamily="66" charset="0"/>
              </a:rPr>
              <a:t>Negative</a:t>
            </a:r>
            <a:r>
              <a:rPr lang="en-GB" sz="3200" b="1" u="sng" dirty="0">
                <a:latin typeface="Comic Sans MS" pitchFamily="66" charset="0"/>
              </a:rPr>
              <a:t> Adverts</a:t>
            </a:r>
            <a:r>
              <a:rPr lang="en-GB" sz="3200" dirty="0">
                <a:latin typeface="Comic Sans MS" pitchFamily="66" charset="0"/>
              </a:rPr>
              <a:t> – they are designed to point out </a:t>
            </a:r>
            <a:r>
              <a:rPr lang="en-GB" sz="3200" b="1" i="1" dirty="0">
                <a:latin typeface="Comic Sans MS" pitchFamily="66" charset="0"/>
              </a:rPr>
              <a:t>how bad the other parties are</a:t>
            </a:r>
            <a:r>
              <a:rPr lang="en-GB" sz="3200" dirty="0">
                <a:latin typeface="Comic Sans MS" pitchFamily="66" charset="0"/>
              </a:rPr>
              <a:t>,</a:t>
            </a:r>
            <a:br>
              <a:rPr lang="en-GB" sz="3200" dirty="0">
                <a:latin typeface="Comic Sans MS" pitchFamily="66" charset="0"/>
              </a:rPr>
            </a:br>
            <a:r>
              <a:rPr lang="en-GB" sz="2400" i="1" dirty="0">
                <a:latin typeface="Comic Sans MS" pitchFamily="66" charset="0"/>
              </a:rPr>
              <a:t>(what their worst failures are, the worst things they are promising in their manifesto) </a:t>
            </a:r>
            <a:endParaRPr lang="en-GB" sz="2400" i="1" dirty="0"/>
          </a:p>
        </p:txBody>
      </p:sp>
      <p:sp>
        <p:nvSpPr>
          <p:cNvPr id="10243" name="Content Placeholder 6"/>
          <p:cNvSpPr>
            <a:spLocks noGrp="1"/>
          </p:cNvSpPr>
          <p:nvPr>
            <p:ph idx="1"/>
          </p:nvPr>
        </p:nvSpPr>
        <p:spPr>
          <a:xfrm>
            <a:off x="0" y="1700808"/>
            <a:ext cx="9144000" cy="4525963"/>
          </a:xfrm>
        </p:spPr>
        <p:txBody>
          <a:bodyPr>
            <a:normAutofit/>
          </a:bodyPr>
          <a:lstStyle/>
          <a:p>
            <a:pPr eaLnBrk="1" hangingPunct="1"/>
            <a:r>
              <a:rPr lang="en-GB" sz="2400" dirty="0">
                <a:latin typeface="Comic Sans MS" pitchFamily="66" charset="0"/>
              </a:rPr>
              <a:t>This is a </a:t>
            </a:r>
            <a:r>
              <a:rPr lang="en-GB" sz="2400" b="1" i="1" u="sng" dirty="0">
                <a:latin typeface="Comic Sans MS" pitchFamily="66" charset="0"/>
              </a:rPr>
              <a:t>negative advert made by the </a:t>
            </a:r>
            <a:r>
              <a:rPr lang="en-GB" sz="2400" b="1" i="1" u="sng" dirty="0">
                <a:solidFill>
                  <a:srgbClr val="0070C0"/>
                </a:solidFill>
                <a:latin typeface="Comic Sans MS" pitchFamily="66" charset="0"/>
              </a:rPr>
              <a:t>Conservative Party</a:t>
            </a:r>
            <a:r>
              <a:rPr lang="en-GB" sz="2400" dirty="0">
                <a:solidFill>
                  <a:srgbClr val="0070C0"/>
                </a:solidFill>
                <a:latin typeface="Comic Sans MS" pitchFamily="66" charset="0"/>
              </a:rPr>
              <a:t>.</a:t>
            </a:r>
            <a:r>
              <a:rPr lang="en-GB" sz="2400" dirty="0">
                <a:latin typeface="Comic Sans MS" pitchFamily="66" charset="0"/>
              </a:rPr>
              <a:t> It is pointing out </a:t>
            </a:r>
            <a:r>
              <a:rPr lang="en-GB" sz="2400" b="1" i="1" dirty="0">
                <a:latin typeface="Comic Sans MS" pitchFamily="66" charset="0"/>
              </a:rPr>
              <a:t>how bad the Labour party was</a:t>
            </a:r>
            <a:r>
              <a:rPr lang="en-GB" sz="2400" dirty="0">
                <a:latin typeface="Comic Sans MS" pitchFamily="66" charset="0"/>
              </a:rPr>
              <a:t> – its from the 1970’s</a:t>
            </a:r>
            <a:br>
              <a:rPr lang="en-GB" sz="2400" dirty="0">
                <a:latin typeface="Comic Sans MS" pitchFamily="66" charset="0"/>
              </a:rPr>
            </a:br>
            <a:endParaRPr lang="en-GB" sz="2400" dirty="0">
              <a:latin typeface="Comic Sans MS" pitchFamily="66" charset="0"/>
            </a:endParaRPr>
          </a:p>
        </p:txBody>
      </p:sp>
      <p:pic>
        <p:nvPicPr>
          <p:cNvPr id="10244" name="Picture 3" descr="Labour isn't working (Conservative, 1979)"/>
          <p:cNvPicPr>
            <a:picLocks noChangeAspect="1" noChangeArrowheads="1"/>
          </p:cNvPicPr>
          <p:nvPr/>
        </p:nvPicPr>
        <p:blipFill>
          <a:blip r:embed="rId3" cstate="print"/>
          <a:srcRect/>
          <a:stretch>
            <a:fillRect/>
          </a:stretch>
        </p:blipFill>
        <p:spPr bwMode="auto">
          <a:xfrm>
            <a:off x="323528" y="2807732"/>
            <a:ext cx="8496944" cy="405026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sp>
        <p:nvSpPr>
          <p:cNvPr id="11266" name="Title 5"/>
          <p:cNvSpPr>
            <a:spLocks noGrp="1"/>
          </p:cNvSpPr>
          <p:nvPr>
            <p:ph type="title"/>
          </p:nvPr>
        </p:nvSpPr>
        <p:spPr>
          <a:xfrm>
            <a:off x="0" y="-27384"/>
            <a:ext cx="9144000" cy="864096"/>
          </a:xfrm>
        </p:spPr>
        <p:txBody>
          <a:bodyPr>
            <a:noAutofit/>
          </a:bodyPr>
          <a:lstStyle/>
          <a:p>
            <a:pPr eaLnBrk="1" hangingPunct="1"/>
            <a:r>
              <a:rPr lang="en-GB" sz="3200" b="1" u="sng" dirty="0">
                <a:solidFill>
                  <a:srgbClr val="FF0000"/>
                </a:solidFill>
                <a:latin typeface="Comic Sans MS" pitchFamily="66" charset="0"/>
              </a:rPr>
              <a:t>Negative</a:t>
            </a:r>
            <a:r>
              <a:rPr lang="en-GB" sz="3200" b="1" u="sng" dirty="0">
                <a:latin typeface="Comic Sans MS" pitchFamily="66" charset="0"/>
              </a:rPr>
              <a:t> Adverts - “Parody Advertising”</a:t>
            </a:r>
            <a:endParaRPr lang="en-GB" sz="3200" b="1" u="sng" dirty="0"/>
          </a:p>
        </p:txBody>
      </p:sp>
      <p:sp>
        <p:nvSpPr>
          <p:cNvPr id="11267" name="Rectangle 6"/>
          <p:cNvSpPr>
            <a:spLocks noChangeArrowheads="1"/>
          </p:cNvSpPr>
          <p:nvPr/>
        </p:nvSpPr>
        <p:spPr bwMode="auto">
          <a:xfrm>
            <a:off x="-36512" y="692696"/>
            <a:ext cx="9180512" cy="2123658"/>
          </a:xfrm>
          <a:prstGeom prst="rect">
            <a:avLst/>
          </a:prstGeom>
          <a:noFill/>
          <a:ln w="9525">
            <a:noFill/>
            <a:miter lim="800000"/>
            <a:headEnd/>
            <a:tailEnd/>
          </a:ln>
        </p:spPr>
        <p:txBody>
          <a:bodyPr wrap="square">
            <a:spAutoFit/>
          </a:bodyPr>
          <a:lstStyle/>
          <a:p>
            <a:r>
              <a:rPr lang="en-GB" sz="2200" dirty="0">
                <a:latin typeface="Comic Sans MS" pitchFamily="66" charset="0"/>
              </a:rPr>
              <a:t>These adverts are made  by different political parties to poke fun at the leaders of the other parties. The adverts try and make the leaders of the other parties into a “joke” – can you see the leader of the Labour Party in 2010 (Gordon Brown) made into the dog from the Churchill Insurance advert. The Conservative party made this advert!</a:t>
            </a:r>
            <a:endParaRPr lang="en-GB" sz="2200" dirty="0"/>
          </a:p>
        </p:txBody>
      </p:sp>
      <p:pic>
        <p:nvPicPr>
          <p:cNvPr id="11268" name="Picture 6"/>
          <p:cNvPicPr>
            <a:picLocks noChangeAspect="1" noChangeArrowheads="1"/>
          </p:cNvPicPr>
          <p:nvPr/>
        </p:nvPicPr>
        <p:blipFill>
          <a:blip r:embed="rId3" cstate="print"/>
          <a:srcRect/>
          <a:stretch>
            <a:fillRect/>
          </a:stretch>
        </p:blipFill>
        <p:spPr bwMode="auto">
          <a:xfrm>
            <a:off x="899592" y="2695759"/>
            <a:ext cx="8244408" cy="414966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sp>
        <p:nvSpPr>
          <p:cNvPr id="12290" name="Title 5"/>
          <p:cNvSpPr>
            <a:spLocks noGrp="1"/>
          </p:cNvSpPr>
          <p:nvPr>
            <p:ph type="title"/>
          </p:nvPr>
        </p:nvSpPr>
        <p:spPr>
          <a:xfrm>
            <a:off x="0" y="0"/>
            <a:ext cx="9144000" cy="2492896"/>
          </a:xfrm>
        </p:spPr>
        <p:txBody>
          <a:bodyPr>
            <a:noAutofit/>
          </a:bodyPr>
          <a:lstStyle/>
          <a:p>
            <a:r>
              <a:rPr lang="en-GB" sz="2400" dirty="0">
                <a:latin typeface="Comic Sans MS" pitchFamily="66" charset="0"/>
              </a:rPr>
              <a:t>During elections there are lots of campaign materials all over the local community. It is hard to get noticed so some Political Parties also try wackier ideas. This is UKIP during the European elections in 2009. Someone is driving around the local community with a </a:t>
            </a:r>
            <a:r>
              <a:rPr lang="en-GB" sz="2400" b="1" i="1" u="sng" dirty="0">
                <a:latin typeface="Comic Sans MS" pitchFamily="66" charset="0"/>
              </a:rPr>
              <a:t>loudspeaker</a:t>
            </a:r>
            <a:r>
              <a:rPr lang="en-GB" sz="2400" dirty="0">
                <a:latin typeface="Comic Sans MS" pitchFamily="66" charset="0"/>
              </a:rPr>
              <a:t> telling people to vote for UKIP and telling everyone what they are promising.</a:t>
            </a:r>
          </a:p>
        </p:txBody>
      </p:sp>
      <p:pic>
        <p:nvPicPr>
          <p:cNvPr id="12292" name="Picture 5" descr="David Hitchman, the Hertfordshire North East General Election candidate for UKIP does some last-minute campaigning"/>
          <p:cNvPicPr>
            <a:picLocks noChangeAspect="1" noChangeArrowheads="1"/>
          </p:cNvPicPr>
          <p:nvPr/>
        </p:nvPicPr>
        <p:blipFill>
          <a:blip r:embed="rId3" cstate="print"/>
          <a:srcRect/>
          <a:stretch>
            <a:fillRect/>
          </a:stretch>
        </p:blipFill>
        <p:spPr bwMode="auto">
          <a:xfrm>
            <a:off x="978856" y="2368205"/>
            <a:ext cx="7121536" cy="448028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5934"/>
            <a:ext cx="8229600" cy="782786"/>
          </a:xfrm>
        </p:spPr>
        <p:txBody>
          <a:bodyPr/>
          <a:lstStyle/>
          <a:p>
            <a:r>
              <a:rPr lang="en-GB" b="1" u="sng" dirty="0">
                <a:latin typeface="Comic Sans MS" pitchFamily="66" charset="0"/>
              </a:rPr>
              <a:t>Canvassing for votes</a:t>
            </a:r>
          </a:p>
        </p:txBody>
      </p:sp>
      <p:pic>
        <p:nvPicPr>
          <p:cNvPr id="16387" name="Picture 2" descr="http://www.munira.org.uk/Canvassing.jpg"/>
          <p:cNvPicPr>
            <a:picLocks noChangeAspect="1" noChangeArrowheads="1"/>
          </p:cNvPicPr>
          <p:nvPr/>
        </p:nvPicPr>
        <p:blipFill>
          <a:blip r:embed="rId3" cstate="print"/>
          <a:srcRect/>
          <a:stretch>
            <a:fillRect/>
          </a:stretch>
        </p:blipFill>
        <p:spPr bwMode="auto">
          <a:xfrm>
            <a:off x="250825" y="3678238"/>
            <a:ext cx="4013200" cy="2990850"/>
          </a:xfrm>
          <a:prstGeom prst="rect">
            <a:avLst/>
          </a:prstGeom>
          <a:noFill/>
          <a:ln w="9525">
            <a:noFill/>
            <a:miter lim="800000"/>
            <a:headEnd/>
            <a:tailEnd/>
          </a:ln>
        </p:spPr>
      </p:pic>
      <p:pic>
        <p:nvPicPr>
          <p:cNvPr id="16388" name="Picture 4" descr="http://i.telegraph.co.uk/telegraph/multimedia/archive/01618/Gloria_1618245c.jpg"/>
          <p:cNvPicPr>
            <a:picLocks noChangeAspect="1" noChangeArrowheads="1"/>
          </p:cNvPicPr>
          <p:nvPr/>
        </p:nvPicPr>
        <p:blipFill>
          <a:blip r:embed="rId4" cstate="print"/>
          <a:srcRect/>
          <a:stretch>
            <a:fillRect/>
          </a:stretch>
        </p:blipFill>
        <p:spPr bwMode="auto">
          <a:xfrm>
            <a:off x="4643438" y="4081463"/>
            <a:ext cx="4249737" cy="2660650"/>
          </a:xfrm>
          <a:prstGeom prst="rect">
            <a:avLst/>
          </a:prstGeom>
          <a:noFill/>
          <a:ln w="9525">
            <a:noFill/>
            <a:miter lim="800000"/>
            <a:headEnd/>
            <a:tailEnd/>
          </a:ln>
        </p:spPr>
      </p:pic>
      <p:sp>
        <p:nvSpPr>
          <p:cNvPr id="16390" name="Rectangle 6"/>
          <p:cNvSpPr>
            <a:spLocks noChangeArrowheads="1"/>
          </p:cNvSpPr>
          <p:nvPr/>
        </p:nvSpPr>
        <p:spPr bwMode="auto">
          <a:xfrm>
            <a:off x="250825" y="908720"/>
            <a:ext cx="8642350" cy="2677656"/>
          </a:xfrm>
          <a:prstGeom prst="rect">
            <a:avLst/>
          </a:prstGeom>
          <a:noFill/>
          <a:ln w="9525">
            <a:noFill/>
            <a:miter lim="800000"/>
            <a:headEnd/>
            <a:tailEnd/>
          </a:ln>
        </p:spPr>
        <p:txBody>
          <a:bodyPr wrap="square">
            <a:spAutoFit/>
          </a:bodyPr>
          <a:lstStyle/>
          <a:p>
            <a:r>
              <a:rPr lang="en-GB" sz="2800" dirty="0">
                <a:latin typeface="Comic Sans MS" pitchFamily="66" charset="0"/>
              </a:rPr>
              <a:t>Candidates, and their supporters, go door to door and along the High Street talking to about their policies and people asking for their vote. This is called </a:t>
            </a:r>
            <a:r>
              <a:rPr lang="en-GB" sz="2800" b="1" u="sng" dirty="0">
                <a:latin typeface="Comic Sans MS" pitchFamily="66" charset="0"/>
              </a:rPr>
              <a:t>Canvassing</a:t>
            </a:r>
            <a:r>
              <a:rPr lang="en-GB" sz="2800" dirty="0">
                <a:latin typeface="Comic Sans MS" pitchFamily="66" charset="0"/>
              </a:rPr>
              <a:t>. It is a good way to answer the voters questions in person and become better known in the community.</a:t>
            </a:r>
            <a:endParaRPr lang="en-GB"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792683"/>
            <a:ext cx="9144000" cy="1700213"/>
          </a:xfrm>
        </p:spPr>
        <p:txBody>
          <a:bodyPr>
            <a:noAutofit/>
          </a:bodyPr>
          <a:lstStyle/>
          <a:p>
            <a:r>
              <a:rPr lang="en-GB" sz="2800" b="1" u="sng" dirty="0">
                <a:latin typeface="Comic Sans MS" pitchFamily="66" charset="0"/>
              </a:rPr>
              <a:t>TV Debates</a:t>
            </a:r>
            <a:r>
              <a:rPr lang="en-GB" sz="2800" dirty="0">
                <a:latin typeface="Comic Sans MS" pitchFamily="66" charset="0"/>
              </a:rPr>
              <a:t> – this is a photo of the </a:t>
            </a:r>
            <a:r>
              <a:rPr lang="en-GB" sz="2800" i="1" u="sng" dirty="0">
                <a:latin typeface="Comic Sans MS" pitchFamily="66" charset="0"/>
              </a:rPr>
              <a:t>first ever </a:t>
            </a:r>
            <a:r>
              <a:rPr lang="en-GB" sz="2800" dirty="0">
                <a:latin typeface="Comic Sans MS" pitchFamily="66" charset="0"/>
              </a:rPr>
              <a:t>series of Leadership TV Debates in the UK in May 2010. </a:t>
            </a:r>
            <a:br>
              <a:rPr lang="en-GB" sz="2800" dirty="0">
                <a:latin typeface="Comic Sans MS" pitchFamily="66" charset="0"/>
              </a:rPr>
            </a:br>
            <a:br>
              <a:rPr lang="en-GB" sz="2800" dirty="0">
                <a:latin typeface="Comic Sans MS" pitchFamily="66" charset="0"/>
              </a:rPr>
            </a:br>
            <a:r>
              <a:rPr lang="en-GB" sz="2800" dirty="0">
                <a:latin typeface="Comic Sans MS" pitchFamily="66" charset="0"/>
              </a:rPr>
              <a:t>It is an opportunity for the leaders of the main political parties to get their points across on live TV and ask the leaders of the other parties difficult questions to try and catch them out!</a:t>
            </a:r>
            <a:endParaRPr lang="en-GB" sz="2800" dirty="0"/>
          </a:p>
        </p:txBody>
      </p:sp>
      <p:pic>
        <p:nvPicPr>
          <p:cNvPr id="17411" name="Picture 2" descr="http://images.mirror.co.uk/upl/m4/apr2010/8/1/general-election-debate-nick-clegg-pic-itv-mirror-grab-306790870.jpg"/>
          <p:cNvPicPr>
            <a:picLocks noChangeAspect="1" noChangeArrowheads="1"/>
          </p:cNvPicPr>
          <p:nvPr/>
        </p:nvPicPr>
        <p:blipFill>
          <a:blip r:embed="rId3" cstate="print"/>
          <a:srcRect/>
          <a:stretch>
            <a:fillRect/>
          </a:stretch>
        </p:blipFill>
        <p:spPr bwMode="auto">
          <a:xfrm>
            <a:off x="1187624" y="3225311"/>
            <a:ext cx="6509792" cy="351605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sp>
        <p:nvSpPr>
          <p:cNvPr id="18435" name="Title 5"/>
          <p:cNvSpPr>
            <a:spLocks noGrp="1"/>
          </p:cNvSpPr>
          <p:nvPr>
            <p:ph type="title"/>
          </p:nvPr>
        </p:nvSpPr>
        <p:spPr>
          <a:xfrm>
            <a:off x="0" y="116632"/>
            <a:ext cx="9144000" cy="1296145"/>
          </a:xfrm>
        </p:spPr>
        <p:txBody>
          <a:bodyPr>
            <a:noAutofit/>
          </a:bodyPr>
          <a:lstStyle/>
          <a:p>
            <a:pPr eaLnBrk="1" hangingPunct="1"/>
            <a:r>
              <a:rPr lang="en-GB" sz="2800" dirty="0">
                <a:latin typeface="Comic Sans MS" pitchFamily="66" charset="0"/>
              </a:rPr>
              <a:t>This is an advert in a local newspaper in East Anglia, England inviting citizens to go to a </a:t>
            </a:r>
            <a:r>
              <a:rPr lang="en-GB" sz="2800" b="1" u="sng" dirty="0">
                <a:latin typeface="Comic Sans MS" pitchFamily="66" charset="0"/>
              </a:rPr>
              <a:t>hustings meeting</a:t>
            </a:r>
            <a:r>
              <a:rPr lang="en-GB" sz="2800" dirty="0">
                <a:latin typeface="Comic Sans MS" pitchFamily="66" charset="0"/>
              </a:rPr>
              <a:t> during the 2015 General Election campaign.</a:t>
            </a:r>
          </a:p>
        </p:txBody>
      </p:sp>
      <p:pic>
        <p:nvPicPr>
          <p:cNvPr id="3" name="Picture 2">
            <a:hlinkClick r:id="rId3"/>
            <a:extLst>
              <a:ext uri="{FF2B5EF4-FFF2-40B4-BE49-F238E27FC236}">
                <a16:creationId xmlns:a16="http://schemas.microsoft.com/office/drawing/2014/main" id="{4F48FFE4-20A0-43D9-80A1-F2DDB135F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2219703"/>
            <a:ext cx="6516216" cy="4638297"/>
          </a:xfrm>
          <a:prstGeom prst="rect">
            <a:avLst/>
          </a:prstGeom>
        </p:spPr>
      </p:pic>
      <p:sp>
        <p:nvSpPr>
          <p:cNvPr id="4" name="Rectangle 3">
            <a:extLst>
              <a:ext uri="{FF2B5EF4-FFF2-40B4-BE49-F238E27FC236}">
                <a16:creationId xmlns:a16="http://schemas.microsoft.com/office/drawing/2014/main" id="{A80EEB71-D858-4030-8C75-B2F42CDF85A2}"/>
              </a:ext>
            </a:extLst>
          </p:cNvPr>
          <p:cNvSpPr/>
          <p:nvPr/>
        </p:nvSpPr>
        <p:spPr>
          <a:xfrm>
            <a:off x="72008" y="1556792"/>
            <a:ext cx="2483768" cy="5293757"/>
          </a:xfrm>
          <a:prstGeom prst="rect">
            <a:avLst/>
          </a:prstGeom>
        </p:spPr>
        <p:txBody>
          <a:bodyPr wrap="square">
            <a:spAutoFit/>
          </a:bodyPr>
          <a:lstStyle/>
          <a:p>
            <a:pPr algn="ctr"/>
            <a:r>
              <a:rPr lang="en-GB" sz="2600" dirty="0">
                <a:latin typeface="Comic Sans MS" pitchFamily="66" charset="0"/>
              </a:rPr>
              <a:t>A </a:t>
            </a:r>
            <a:r>
              <a:rPr lang="en-GB" sz="2600" b="1" u="sng" dirty="0">
                <a:latin typeface="Comic Sans MS" pitchFamily="66" charset="0"/>
              </a:rPr>
              <a:t>Hustings Meeting</a:t>
            </a:r>
            <a:r>
              <a:rPr lang="en-GB" sz="2600" dirty="0">
                <a:latin typeface="Comic Sans MS" pitchFamily="66" charset="0"/>
              </a:rPr>
              <a:t> is a chance for candidates up for election to make a speech about what they stand for, and for the local people to ask them questions.</a:t>
            </a:r>
            <a:endParaRPr lang="en-GB"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pic>
        <p:nvPicPr>
          <p:cNvPr id="19458" name="Picture 3" descr="The return of Elvis"/>
          <p:cNvPicPr>
            <a:picLocks noChangeAspect="1" noChangeArrowheads="1"/>
          </p:cNvPicPr>
          <p:nvPr/>
        </p:nvPicPr>
        <p:blipFill>
          <a:blip r:embed="rId3" cstate="print"/>
          <a:srcRect/>
          <a:stretch>
            <a:fillRect/>
          </a:stretch>
        </p:blipFill>
        <p:spPr bwMode="auto">
          <a:xfrm>
            <a:off x="5030990" y="3824036"/>
            <a:ext cx="3954784" cy="2887988"/>
          </a:xfrm>
          <a:prstGeom prst="rect">
            <a:avLst/>
          </a:prstGeom>
          <a:noFill/>
          <a:ln w="9525">
            <a:noFill/>
            <a:miter lim="800000"/>
            <a:headEnd/>
            <a:tailEnd/>
          </a:ln>
        </p:spPr>
      </p:pic>
      <p:sp>
        <p:nvSpPr>
          <p:cNvPr id="19459" name="Title 5"/>
          <p:cNvSpPr>
            <a:spLocks noGrp="1"/>
          </p:cNvSpPr>
          <p:nvPr>
            <p:ph type="title"/>
          </p:nvPr>
        </p:nvSpPr>
        <p:spPr>
          <a:xfrm>
            <a:off x="0" y="116632"/>
            <a:ext cx="9144000" cy="1143000"/>
          </a:xfrm>
        </p:spPr>
        <p:txBody>
          <a:bodyPr>
            <a:normAutofit fontScale="90000"/>
          </a:bodyPr>
          <a:lstStyle/>
          <a:p>
            <a:pPr algn="l" eaLnBrk="1" hangingPunct="1"/>
            <a:r>
              <a:rPr lang="en-GB" dirty="0">
                <a:latin typeface="Comic Sans MS" pitchFamily="66" charset="0"/>
              </a:rPr>
              <a:t>This is a </a:t>
            </a:r>
            <a:r>
              <a:rPr lang="en-GB" b="1" u="sng" dirty="0">
                <a:latin typeface="Comic Sans MS" pitchFamily="66" charset="0"/>
              </a:rPr>
              <a:t>rally</a:t>
            </a:r>
            <a:r>
              <a:rPr lang="en-GB" dirty="0">
                <a:latin typeface="Comic Sans MS" pitchFamily="66" charset="0"/>
              </a:rPr>
              <a:t> in the 2004 USA presidential elections</a:t>
            </a:r>
            <a:endParaRPr lang="en-GB" dirty="0"/>
          </a:p>
        </p:txBody>
      </p:sp>
      <p:sp>
        <p:nvSpPr>
          <p:cNvPr id="19460" name="Content Placeholder 6"/>
          <p:cNvSpPr>
            <a:spLocks noGrp="1"/>
          </p:cNvSpPr>
          <p:nvPr>
            <p:ph sz="half" idx="1"/>
          </p:nvPr>
        </p:nvSpPr>
        <p:spPr>
          <a:xfrm>
            <a:off x="179387" y="1556792"/>
            <a:ext cx="4752653" cy="5301207"/>
          </a:xfrm>
        </p:spPr>
        <p:txBody>
          <a:bodyPr>
            <a:normAutofit fontScale="92500"/>
          </a:bodyPr>
          <a:lstStyle/>
          <a:p>
            <a:pPr eaLnBrk="1" hangingPunct="1"/>
            <a:r>
              <a:rPr lang="en-GB" dirty="0">
                <a:latin typeface="Comic Sans MS" pitchFamily="66" charset="0"/>
              </a:rPr>
              <a:t>A </a:t>
            </a:r>
            <a:r>
              <a:rPr lang="en-GB" b="1" u="sng" dirty="0">
                <a:latin typeface="Comic Sans MS" pitchFamily="66" charset="0"/>
              </a:rPr>
              <a:t>rally</a:t>
            </a:r>
            <a:r>
              <a:rPr lang="en-GB" dirty="0">
                <a:latin typeface="Comic Sans MS" pitchFamily="66" charset="0"/>
              </a:rPr>
              <a:t> is a big meeting where the leaders of the party or the local candidates make speeches. </a:t>
            </a:r>
          </a:p>
          <a:p>
            <a:pPr eaLnBrk="1" hangingPunct="1"/>
            <a:r>
              <a:rPr lang="en-GB" dirty="0">
                <a:latin typeface="Comic Sans MS" pitchFamily="66" charset="0"/>
              </a:rPr>
              <a:t>It is supposed to be a </a:t>
            </a:r>
            <a:r>
              <a:rPr lang="en-GB" b="1" i="1" dirty="0">
                <a:latin typeface="Comic Sans MS" pitchFamily="66" charset="0"/>
              </a:rPr>
              <a:t>celebration event</a:t>
            </a:r>
            <a:r>
              <a:rPr lang="en-GB" dirty="0">
                <a:latin typeface="Comic Sans MS" pitchFamily="66" charset="0"/>
              </a:rPr>
              <a:t> to make the supporters of the party and candidates feel good about voting for them – like a thank you. </a:t>
            </a:r>
          </a:p>
          <a:p>
            <a:pPr eaLnBrk="1" hangingPunct="1"/>
            <a:r>
              <a:rPr lang="en-GB" dirty="0">
                <a:latin typeface="Comic Sans MS" pitchFamily="66" charset="0"/>
              </a:rPr>
              <a:t>Usually there are speeches, music, food </a:t>
            </a:r>
            <a:r>
              <a:rPr lang="en-GB" dirty="0" err="1">
                <a:latin typeface="Comic Sans MS" pitchFamily="66" charset="0"/>
              </a:rPr>
              <a:t>etc</a:t>
            </a:r>
            <a:endParaRPr lang="en-GB" dirty="0">
              <a:latin typeface="Comic Sans MS" pitchFamily="66" charset="0"/>
            </a:endParaRPr>
          </a:p>
        </p:txBody>
      </p:sp>
      <p:sp>
        <p:nvSpPr>
          <p:cNvPr id="2" name="Rectangle: Rounded Corners 1">
            <a:extLst>
              <a:ext uri="{FF2B5EF4-FFF2-40B4-BE49-F238E27FC236}">
                <a16:creationId xmlns:a16="http://schemas.microsoft.com/office/drawing/2014/main" id="{82E49F1F-D8CB-4EA6-B8A4-B062FFD256F7}"/>
              </a:ext>
            </a:extLst>
          </p:cNvPr>
          <p:cNvSpPr/>
          <p:nvPr/>
        </p:nvSpPr>
        <p:spPr>
          <a:xfrm>
            <a:off x="5364088" y="692696"/>
            <a:ext cx="3707904" cy="31040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Rallies are not a very common campaign method in the UK for general elections. They are sometimes used for specific campaigns to do with a specific issue, like Brexit.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236295" y="0"/>
            <a:ext cx="1901875" cy="566124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To win a General Election a political party must win the </a:t>
            </a:r>
            <a:r>
              <a:rPr lang="en-GB" sz="2400" b="1" u="sng" dirty="0"/>
              <a:t>majority of seats</a:t>
            </a:r>
            <a:r>
              <a:rPr lang="en-GB" sz="2400" dirty="0"/>
              <a:t> (MP’s) in the House of Commons </a:t>
            </a:r>
            <a:r>
              <a:rPr lang="en-GB" sz="2400" b="1" dirty="0"/>
              <a:t>– that’s 50%  +1 of 650 seats= 326 MP’s</a:t>
            </a:r>
          </a:p>
        </p:txBody>
      </p:sp>
      <p:pic>
        <p:nvPicPr>
          <p:cNvPr id="7" name="Picture 6">
            <a:hlinkClick r:id="rId3"/>
          </p:cNvPr>
          <p:cNvPicPr>
            <a:picLocks noChangeAspect="1"/>
          </p:cNvPicPr>
          <p:nvPr/>
        </p:nvPicPr>
        <p:blipFill>
          <a:blip r:embed="rId4"/>
          <a:stretch>
            <a:fillRect/>
          </a:stretch>
        </p:blipFill>
        <p:spPr>
          <a:xfrm>
            <a:off x="0" y="0"/>
            <a:ext cx="7236296" cy="6853761"/>
          </a:xfrm>
          <a:prstGeom prst="rect">
            <a:avLst/>
          </a:prstGeom>
        </p:spPr>
      </p:pic>
      <p:sp>
        <p:nvSpPr>
          <p:cNvPr id="18" name="Rectangle 17">
            <a:extLst>
              <a:ext uri="{FF2B5EF4-FFF2-40B4-BE49-F238E27FC236}">
                <a16:creationId xmlns:a16="http://schemas.microsoft.com/office/drawing/2014/main" id="{06807E59-D195-4AFE-82C6-5C7E00AA7B57}"/>
              </a:ext>
            </a:extLst>
          </p:cNvPr>
          <p:cNvSpPr/>
          <p:nvPr/>
        </p:nvSpPr>
        <p:spPr>
          <a:xfrm>
            <a:off x="4337126" y="6164288"/>
            <a:ext cx="3841655" cy="5149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As at 30 April 2021</a:t>
            </a:r>
          </a:p>
        </p:txBody>
      </p:sp>
      <p:sp>
        <p:nvSpPr>
          <p:cNvPr id="5" name="Down Arrow 4"/>
          <p:cNvSpPr/>
          <p:nvPr/>
        </p:nvSpPr>
        <p:spPr>
          <a:xfrm rot="7097102">
            <a:off x="6317538" y="4699906"/>
            <a:ext cx="1112031" cy="129573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pic>
        <p:nvPicPr>
          <p:cNvPr id="20482" name="Picture 5" descr=" You make me wanna shout"/>
          <p:cNvPicPr>
            <a:picLocks noChangeAspect="1" noChangeArrowheads="1"/>
          </p:cNvPicPr>
          <p:nvPr/>
        </p:nvPicPr>
        <p:blipFill>
          <a:blip r:embed="rId3" cstate="print"/>
          <a:srcRect/>
          <a:stretch>
            <a:fillRect/>
          </a:stretch>
        </p:blipFill>
        <p:spPr bwMode="auto">
          <a:xfrm>
            <a:off x="179512" y="2348880"/>
            <a:ext cx="5484306" cy="3455864"/>
          </a:xfrm>
          <a:prstGeom prst="rect">
            <a:avLst/>
          </a:prstGeom>
          <a:noFill/>
          <a:ln w="9525">
            <a:noFill/>
            <a:miter lim="800000"/>
            <a:headEnd/>
            <a:tailEnd/>
          </a:ln>
        </p:spPr>
      </p:pic>
      <p:sp>
        <p:nvSpPr>
          <p:cNvPr id="20483" name="Title 5"/>
          <p:cNvSpPr>
            <a:spLocks noGrp="1"/>
          </p:cNvSpPr>
          <p:nvPr>
            <p:ph type="title"/>
          </p:nvPr>
        </p:nvSpPr>
        <p:spPr>
          <a:xfrm>
            <a:off x="0" y="1004"/>
            <a:ext cx="9144000" cy="1512168"/>
          </a:xfrm>
        </p:spPr>
        <p:txBody>
          <a:bodyPr>
            <a:noAutofit/>
          </a:bodyPr>
          <a:lstStyle/>
          <a:p>
            <a:pPr algn="l" eaLnBrk="1" hangingPunct="1"/>
            <a:r>
              <a:rPr lang="en-GB" sz="3200" dirty="0">
                <a:latin typeface="Comic Sans MS" pitchFamily="66" charset="0"/>
              </a:rPr>
              <a:t>Campaigners go on a </a:t>
            </a:r>
            <a:r>
              <a:rPr lang="en-GB" sz="3200" b="1" u="sng" dirty="0">
                <a:latin typeface="Comic Sans MS" pitchFamily="66" charset="0"/>
              </a:rPr>
              <a:t>street march</a:t>
            </a:r>
            <a:r>
              <a:rPr lang="en-GB" sz="3200" dirty="0">
                <a:latin typeface="Comic Sans MS" pitchFamily="66" charset="0"/>
              </a:rPr>
              <a:t> in the 2004 USA Presidential Elections. </a:t>
            </a:r>
            <a:br>
              <a:rPr lang="en-GB" sz="3200" dirty="0">
                <a:latin typeface="Comic Sans MS" pitchFamily="66" charset="0"/>
              </a:rPr>
            </a:br>
            <a:r>
              <a:rPr lang="en-GB" sz="3200" dirty="0">
                <a:latin typeface="Comic Sans MS" pitchFamily="66" charset="0"/>
              </a:rPr>
              <a:t>It is very similar to a rally.</a:t>
            </a:r>
          </a:p>
        </p:txBody>
      </p:sp>
      <p:sp>
        <p:nvSpPr>
          <p:cNvPr id="4" name="Rectangle: Rounded Corners 3">
            <a:extLst>
              <a:ext uri="{FF2B5EF4-FFF2-40B4-BE49-F238E27FC236}">
                <a16:creationId xmlns:a16="http://schemas.microsoft.com/office/drawing/2014/main" id="{FD257DA4-310F-4D40-B612-7412EEF5ED5E}"/>
              </a:ext>
            </a:extLst>
          </p:cNvPr>
          <p:cNvSpPr/>
          <p:nvPr/>
        </p:nvSpPr>
        <p:spPr>
          <a:xfrm>
            <a:off x="5868144" y="692696"/>
            <a:ext cx="3096344" cy="604867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Similar to rallies, street marches are not a very common campaign method in the UK for general elections. </a:t>
            </a:r>
          </a:p>
          <a:p>
            <a:pPr algn="ctr"/>
            <a:endParaRPr lang="en-GB" sz="2400" dirty="0"/>
          </a:p>
          <a:p>
            <a:pPr algn="ctr"/>
            <a:r>
              <a:rPr lang="en-GB" sz="2400" dirty="0"/>
              <a:t>They are often used for specific campaigns to do with a specific issue, such as increasing funding to the NHS or schools.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pic>
        <p:nvPicPr>
          <p:cNvPr id="21507" name="Picture 12" descr="A2N0JY"/>
          <p:cNvPicPr>
            <a:picLocks noChangeAspect="1" noChangeArrowheads="1"/>
          </p:cNvPicPr>
          <p:nvPr/>
        </p:nvPicPr>
        <p:blipFill>
          <a:blip r:embed="rId3" cstate="print"/>
          <a:srcRect/>
          <a:stretch>
            <a:fillRect/>
          </a:stretch>
        </p:blipFill>
        <p:spPr bwMode="auto">
          <a:xfrm>
            <a:off x="6804248" y="3861048"/>
            <a:ext cx="2232248" cy="2887600"/>
          </a:xfrm>
          <a:prstGeom prst="rect">
            <a:avLst/>
          </a:prstGeom>
          <a:noFill/>
          <a:ln w="9525">
            <a:noFill/>
            <a:miter lim="800000"/>
            <a:headEnd/>
            <a:tailEnd/>
          </a:ln>
        </p:spPr>
      </p:pic>
      <p:sp>
        <p:nvSpPr>
          <p:cNvPr id="21508" name="Title 6"/>
          <p:cNvSpPr>
            <a:spLocks noGrp="1"/>
          </p:cNvSpPr>
          <p:nvPr>
            <p:ph type="title"/>
          </p:nvPr>
        </p:nvSpPr>
        <p:spPr>
          <a:xfrm>
            <a:off x="0" y="0"/>
            <a:ext cx="9144000" cy="3290907"/>
          </a:xfrm>
        </p:spPr>
        <p:txBody>
          <a:bodyPr>
            <a:noAutofit/>
          </a:bodyPr>
          <a:lstStyle/>
          <a:p>
            <a:pPr eaLnBrk="1" hangingPunct="1"/>
            <a:r>
              <a:rPr lang="en-GB" sz="2800" dirty="0">
                <a:latin typeface="Comic Sans MS" pitchFamily="66" charset="0"/>
              </a:rPr>
              <a:t>Late on Election Day, political parties and their candidate and campaigners might </a:t>
            </a:r>
            <a:r>
              <a:rPr lang="en-GB" sz="2800" b="1" u="sng" dirty="0">
                <a:latin typeface="Comic Sans MS" pitchFamily="66" charset="0"/>
              </a:rPr>
              <a:t>talk to the voters as they enter the Polling Station</a:t>
            </a:r>
            <a:r>
              <a:rPr lang="en-GB" sz="2800" dirty="0">
                <a:latin typeface="Comic Sans MS" pitchFamily="66" charset="0"/>
              </a:rPr>
              <a:t> (where you go to vote). This is a last minute effort to convince people to vote for them.</a:t>
            </a:r>
            <a:br>
              <a:rPr lang="en-GB" sz="2800" dirty="0">
                <a:latin typeface="Comic Sans MS" pitchFamily="66" charset="0"/>
              </a:rPr>
            </a:br>
            <a:br>
              <a:rPr lang="en-GB" sz="1800" dirty="0">
                <a:latin typeface="Comic Sans MS" pitchFamily="66" charset="0"/>
              </a:rPr>
            </a:br>
            <a:r>
              <a:rPr lang="en-GB" sz="2400" dirty="0">
                <a:latin typeface="Comic Sans MS" pitchFamily="66" charset="0"/>
              </a:rPr>
              <a:t>This is Jeremy Corbin, the ex-leader of the Labour Party outside a Polling Station in 2018 (Local Council Elections)</a:t>
            </a:r>
          </a:p>
        </p:txBody>
      </p:sp>
      <p:pic>
        <p:nvPicPr>
          <p:cNvPr id="3" name="Picture 2">
            <a:extLst>
              <a:ext uri="{FF2B5EF4-FFF2-40B4-BE49-F238E27FC236}">
                <a16:creationId xmlns:a16="http://schemas.microsoft.com/office/drawing/2014/main" id="{8194FE6F-5646-49D5-B93A-0E986BAE2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237822"/>
            <a:ext cx="5256584" cy="350439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1"/>
          </a:solidFill>
        </p:spPr>
        <p:txBody>
          <a:bodyPr/>
          <a:lstStyle/>
          <a:p>
            <a:r>
              <a:rPr lang="en-GB" b="1" dirty="0"/>
              <a:t>Plenary</a:t>
            </a:r>
          </a:p>
        </p:txBody>
      </p:sp>
      <p:sp>
        <p:nvSpPr>
          <p:cNvPr id="4" name="Content Placeholder 3"/>
          <p:cNvSpPr>
            <a:spLocks noGrp="1"/>
          </p:cNvSpPr>
          <p:nvPr>
            <p:ph sz="half" idx="1"/>
          </p:nvPr>
        </p:nvSpPr>
        <p:spPr>
          <a:xfrm>
            <a:off x="457200" y="1600200"/>
            <a:ext cx="4690864" cy="4997152"/>
          </a:xfrm>
          <a:solidFill>
            <a:schemeClr val="bg1"/>
          </a:solidFill>
        </p:spPr>
        <p:txBody>
          <a:bodyPr>
            <a:normAutofit fontScale="92500" lnSpcReduction="10000"/>
          </a:bodyPr>
          <a:lstStyle/>
          <a:p>
            <a:pPr>
              <a:buNone/>
            </a:pPr>
            <a:r>
              <a:rPr lang="en-GB" b="1" u="sng" dirty="0"/>
              <a:t>Class Discussion</a:t>
            </a:r>
          </a:p>
          <a:p>
            <a:r>
              <a:rPr lang="en-GB" b="1" i="1" dirty="0"/>
              <a:t>Which campaign method do you think was the most successful?</a:t>
            </a:r>
          </a:p>
          <a:p>
            <a:r>
              <a:rPr lang="en-GB" b="1" i="1" dirty="0"/>
              <a:t>Why?</a:t>
            </a:r>
          </a:p>
          <a:p>
            <a:r>
              <a:rPr lang="en-GB" b="1" i="1" dirty="0"/>
              <a:t>How successful do you think that Party Manifestos are in convincing people to vote for their party?</a:t>
            </a:r>
          </a:p>
          <a:p>
            <a:r>
              <a:rPr lang="en-GB" b="1" i="1" dirty="0"/>
              <a:t>Why is that?</a:t>
            </a:r>
          </a:p>
          <a:p>
            <a:r>
              <a:rPr lang="en-GB" b="1" i="1" dirty="0"/>
              <a:t>Why are they so important then?</a:t>
            </a:r>
          </a:p>
        </p:txBody>
      </p:sp>
      <p:pic>
        <p:nvPicPr>
          <p:cNvPr id="6" name="Picture 5" descr="Think - lightbulb.jpg"/>
          <p:cNvPicPr>
            <a:picLocks noChangeAspect="1"/>
          </p:cNvPicPr>
          <p:nvPr/>
        </p:nvPicPr>
        <p:blipFill>
          <a:blip r:embed="rId3" cstate="print"/>
          <a:stretch>
            <a:fillRect/>
          </a:stretch>
        </p:blipFill>
        <p:spPr>
          <a:xfrm>
            <a:off x="5724128" y="2060848"/>
            <a:ext cx="28575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dissolv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dissolv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dissolve">
                                      <p:cBhvr>
                                        <p:cTn id="2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solidFill>
        </p:spPr>
        <p:txBody>
          <a:bodyPr/>
          <a:lstStyle/>
          <a:p>
            <a:r>
              <a:rPr lang="en-GB" b="1" dirty="0"/>
              <a:t>What are Political Parties...?</a:t>
            </a:r>
          </a:p>
        </p:txBody>
      </p:sp>
      <p:sp>
        <p:nvSpPr>
          <p:cNvPr id="6" name="Content Placeholder 5"/>
          <p:cNvSpPr>
            <a:spLocks noGrp="1"/>
          </p:cNvSpPr>
          <p:nvPr>
            <p:ph sz="half" idx="1"/>
          </p:nvPr>
        </p:nvSpPr>
        <p:spPr>
          <a:xfrm>
            <a:off x="457200" y="1600200"/>
            <a:ext cx="4690864" cy="5069160"/>
          </a:xfrm>
          <a:solidFill>
            <a:schemeClr val="bg1"/>
          </a:solidFill>
        </p:spPr>
        <p:txBody>
          <a:bodyPr>
            <a:normAutofit fontScale="92500" lnSpcReduction="10000"/>
          </a:bodyPr>
          <a:lstStyle/>
          <a:p>
            <a:r>
              <a:rPr lang="en-GB" dirty="0"/>
              <a:t>A group of people who have similar political beliefs.</a:t>
            </a:r>
          </a:p>
          <a:p>
            <a:r>
              <a:rPr lang="en-GB" dirty="0"/>
              <a:t>They work together to develop their ideas into policies (e.g. what they want to do about Education).</a:t>
            </a:r>
          </a:p>
          <a:p>
            <a:r>
              <a:rPr lang="en-GB" dirty="0"/>
              <a:t>They develop political campaigns (e.g. posters, speeches, leaflets, meet and greet)  to promote their policies to the public to convince people to vote for them an election.</a:t>
            </a:r>
          </a:p>
        </p:txBody>
      </p:sp>
      <p:sp>
        <p:nvSpPr>
          <p:cNvPr id="8" name="Oval 7"/>
          <p:cNvSpPr/>
          <p:nvPr/>
        </p:nvSpPr>
        <p:spPr>
          <a:xfrm>
            <a:off x="5652120" y="1550826"/>
            <a:ext cx="3240360" cy="51077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Their aim is to win enough MP’s across the UK to win the General Election and become the UK Government</a:t>
            </a:r>
          </a:p>
        </p:txBody>
      </p:sp>
      <p:sp>
        <p:nvSpPr>
          <p:cNvPr id="7" name="Right Arrow 6"/>
          <p:cNvSpPr/>
          <p:nvPr/>
        </p:nvSpPr>
        <p:spPr>
          <a:xfrm>
            <a:off x="4355976" y="3212976"/>
            <a:ext cx="1872208" cy="15841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229600" cy="1143000"/>
          </a:xfrm>
          <a:solidFill>
            <a:schemeClr val="bg1"/>
          </a:solidFill>
        </p:spPr>
        <p:txBody>
          <a:bodyPr/>
          <a:lstStyle/>
          <a:p>
            <a:pPr algn="l"/>
            <a:r>
              <a:rPr lang="en-GB" b="1" dirty="0"/>
              <a:t>What are Manifestos…?</a:t>
            </a:r>
          </a:p>
        </p:txBody>
      </p:sp>
      <p:sp>
        <p:nvSpPr>
          <p:cNvPr id="3" name="Content Placeholder 2"/>
          <p:cNvSpPr>
            <a:spLocks noGrp="1"/>
          </p:cNvSpPr>
          <p:nvPr>
            <p:ph sz="half" idx="1"/>
          </p:nvPr>
        </p:nvSpPr>
        <p:spPr>
          <a:xfrm>
            <a:off x="251520" y="1600200"/>
            <a:ext cx="4038600" cy="4997152"/>
          </a:xfrm>
          <a:solidFill>
            <a:schemeClr val="bg1"/>
          </a:solidFill>
        </p:spPr>
        <p:txBody>
          <a:bodyPr/>
          <a:lstStyle/>
          <a:p>
            <a:r>
              <a:rPr lang="en-GB" dirty="0"/>
              <a:t>Before a General Election, each Political Party writes a Manifesto...</a:t>
            </a:r>
          </a:p>
          <a:p>
            <a:r>
              <a:rPr lang="en-GB" dirty="0"/>
              <a:t>A Manifesto is a detailed book of promises about what the party will do if they win the General Election and become the next government</a:t>
            </a:r>
          </a:p>
        </p:txBody>
      </p:sp>
      <p:graphicFrame>
        <p:nvGraphicFramePr>
          <p:cNvPr id="4" name="Object 3">
            <a:hlinkClick r:id="rId4"/>
            <a:extLst>
              <a:ext uri="{FF2B5EF4-FFF2-40B4-BE49-F238E27FC236}">
                <a16:creationId xmlns:a16="http://schemas.microsoft.com/office/drawing/2014/main" id="{276B21B7-1165-4E26-AD96-0BD2C1199556}"/>
              </a:ext>
            </a:extLst>
          </p:cNvPr>
          <p:cNvGraphicFramePr>
            <a:graphicFrameLocks noChangeAspect="1"/>
          </p:cNvGraphicFramePr>
          <p:nvPr>
            <p:extLst>
              <p:ext uri="{D42A27DB-BD31-4B8C-83A1-F6EECF244321}">
                <p14:modId xmlns:p14="http://schemas.microsoft.com/office/powerpoint/2010/main" val="1168269383"/>
              </p:ext>
            </p:extLst>
          </p:nvPr>
        </p:nvGraphicFramePr>
        <p:xfrm>
          <a:off x="7020272" y="121668"/>
          <a:ext cx="2039467" cy="2957063"/>
        </p:xfrm>
        <a:graphic>
          <a:graphicData uri="http://schemas.openxmlformats.org/presentationml/2006/ole">
            <mc:AlternateContent xmlns:mc="http://schemas.openxmlformats.org/markup-compatibility/2006">
              <mc:Choice xmlns:v="urn:schemas-microsoft-com:vml" Requires="v">
                <p:oleObj spid="_x0000_s1090" name="Bitmap Image" r:id="rId5" imgW="3962520" imgH="5745600" progId="Paint.Picture">
                  <p:embed/>
                </p:oleObj>
              </mc:Choice>
              <mc:Fallback>
                <p:oleObj name="Bitmap Image" r:id="rId5" imgW="3962520" imgH="5745600" progId="Paint.Picture">
                  <p:embed/>
                  <p:pic>
                    <p:nvPicPr>
                      <p:cNvPr id="0" name=""/>
                      <p:cNvPicPr/>
                      <p:nvPr/>
                    </p:nvPicPr>
                    <p:blipFill>
                      <a:blip r:embed="rId6"/>
                      <a:stretch>
                        <a:fillRect/>
                      </a:stretch>
                    </p:blipFill>
                    <p:spPr>
                      <a:xfrm>
                        <a:off x="7020272" y="121668"/>
                        <a:ext cx="2039467" cy="2957063"/>
                      </a:xfrm>
                      <a:prstGeom prst="rect">
                        <a:avLst/>
                      </a:prstGeom>
                    </p:spPr>
                  </p:pic>
                </p:oleObj>
              </mc:Fallback>
            </mc:AlternateContent>
          </a:graphicData>
        </a:graphic>
      </p:graphicFrame>
      <p:sp>
        <p:nvSpPr>
          <p:cNvPr id="5" name="Rectangle: Rounded Corners 4">
            <a:extLst>
              <a:ext uri="{FF2B5EF4-FFF2-40B4-BE49-F238E27FC236}">
                <a16:creationId xmlns:a16="http://schemas.microsoft.com/office/drawing/2014/main" id="{7B39099E-B049-42B7-98F2-C30D33016BD3}"/>
              </a:ext>
            </a:extLst>
          </p:cNvPr>
          <p:cNvSpPr/>
          <p:nvPr/>
        </p:nvSpPr>
        <p:spPr>
          <a:xfrm>
            <a:off x="6623858" y="2457081"/>
            <a:ext cx="2520142" cy="73880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Conservatives 2017</a:t>
            </a:r>
          </a:p>
        </p:txBody>
      </p:sp>
      <p:graphicFrame>
        <p:nvGraphicFramePr>
          <p:cNvPr id="6" name="Object 5">
            <a:hlinkClick r:id="rId7"/>
            <a:extLst>
              <a:ext uri="{FF2B5EF4-FFF2-40B4-BE49-F238E27FC236}">
                <a16:creationId xmlns:a16="http://schemas.microsoft.com/office/drawing/2014/main" id="{4FAEE6B2-6CDD-4E07-8E96-946599AE8B3C}"/>
              </a:ext>
            </a:extLst>
          </p:cNvPr>
          <p:cNvGraphicFramePr>
            <a:graphicFrameLocks noChangeAspect="1"/>
          </p:cNvGraphicFramePr>
          <p:nvPr>
            <p:extLst>
              <p:ext uri="{D42A27DB-BD31-4B8C-83A1-F6EECF244321}">
                <p14:modId xmlns:p14="http://schemas.microsoft.com/office/powerpoint/2010/main" val="4287762602"/>
              </p:ext>
            </p:extLst>
          </p:nvPr>
        </p:nvGraphicFramePr>
        <p:xfrm>
          <a:off x="4398344" y="2498340"/>
          <a:ext cx="2027307" cy="2866786"/>
        </p:xfrm>
        <a:graphic>
          <a:graphicData uri="http://schemas.openxmlformats.org/presentationml/2006/ole">
            <mc:AlternateContent xmlns:mc="http://schemas.openxmlformats.org/markup-compatibility/2006">
              <mc:Choice xmlns:v="urn:schemas-microsoft-com:vml" Requires="v">
                <p:oleObj spid="_x0000_s1091" name="Bitmap Image" r:id="rId8" imgW="4305240" imgH="6088320" progId="Paint.Picture">
                  <p:embed/>
                </p:oleObj>
              </mc:Choice>
              <mc:Fallback>
                <p:oleObj name="Bitmap Image" r:id="rId8" imgW="4305240" imgH="6088320" progId="Paint.Picture">
                  <p:embed/>
                  <p:pic>
                    <p:nvPicPr>
                      <p:cNvPr id="0" name=""/>
                      <p:cNvPicPr/>
                      <p:nvPr/>
                    </p:nvPicPr>
                    <p:blipFill>
                      <a:blip r:embed="rId9"/>
                      <a:stretch>
                        <a:fillRect/>
                      </a:stretch>
                    </p:blipFill>
                    <p:spPr>
                      <a:xfrm>
                        <a:off x="4398344" y="2498340"/>
                        <a:ext cx="2027307" cy="2866786"/>
                      </a:xfrm>
                      <a:prstGeom prst="rect">
                        <a:avLst/>
                      </a:prstGeom>
                    </p:spPr>
                  </p:pic>
                </p:oleObj>
              </mc:Fallback>
            </mc:AlternateContent>
          </a:graphicData>
        </a:graphic>
      </p:graphicFrame>
      <p:sp>
        <p:nvSpPr>
          <p:cNvPr id="13" name="Rectangle: Rounded Corners 12">
            <a:extLst>
              <a:ext uri="{FF2B5EF4-FFF2-40B4-BE49-F238E27FC236}">
                <a16:creationId xmlns:a16="http://schemas.microsoft.com/office/drawing/2014/main" id="{2D96F73C-B3D6-4560-9C2C-B29B6C3E7A17}"/>
              </a:ext>
            </a:extLst>
          </p:cNvPr>
          <p:cNvSpPr/>
          <p:nvPr/>
        </p:nvSpPr>
        <p:spPr>
          <a:xfrm>
            <a:off x="4566251" y="1804348"/>
            <a:ext cx="1666528" cy="90603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Labour 2017</a:t>
            </a:r>
          </a:p>
        </p:txBody>
      </p:sp>
      <p:pic>
        <p:nvPicPr>
          <p:cNvPr id="7" name="Picture 6">
            <a:extLst>
              <a:ext uri="{FF2B5EF4-FFF2-40B4-BE49-F238E27FC236}">
                <a16:creationId xmlns:a16="http://schemas.microsoft.com/office/drawing/2014/main" id="{69C020DC-D6B0-4F98-9316-00B07AE4A5FB}"/>
              </a:ext>
            </a:extLst>
          </p:cNvPr>
          <p:cNvPicPr>
            <a:picLocks noChangeAspect="1"/>
          </p:cNvPicPr>
          <p:nvPr/>
        </p:nvPicPr>
        <p:blipFill>
          <a:blip r:embed="rId10"/>
          <a:stretch>
            <a:fillRect/>
          </a:stretch>
        </p:blipFill>
        <p:spPr>
          <a:xfrm>
            <a:off x="6975456" y="3906646"/>
            <a:ext cx="1996319" cy="2866786"/>
          </a:xfrm>
          <a:prstGeom prst="rect">
            <a:avLst/>
          </a:prstGeom>
        </p:spPr>
      </p:pic>
      <p:sp>
        <p:nvSpPr>
          <p:cNvPr id="15" name="Rectangle: Rounded Corners 14">
            <a:extLst>
              <a:ext uri="{FF2B5EF4-FFF2-40B4-BE49-F238E27FC236}">
                <a16:creationId xmlns:a16="http://schemas.microsoft.com/office/drawing/2014/main" id="{DA53B46C-A149-4D1B-98D7-385E924EF874}"/>
              </a:ext>
            </a:extLst>
          </p:cNvPr>
          <p:cNvSpPr/>
          <p:nvPr/>
        </p:nvSpPr>
        <p:spPr>
          <a:xfrm>
            <a:off x="4057600" y="5805119"/>
            <a:ext cx="3106688" cy="86424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Liberal  Democrats</a:t>
            </a:r>
          </a:p>
          <a:p>
            <a:pPr algn="ctr"/>
            <a:r>
              <a:rPr lang="en-GB" sz="2800" b="1" dirty="0">
                <a:solidFill>
                  <a:schemeClr val="bg1"/>
                </a:solidFill>
              </a:rPr>
              <a:t>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a:solidFill>
            <a:schemeClr val="bg1"/>
          </a:solidFill>
        </p:spPr>
        <p:txBody>
          <a:bodyPr/>
          <a:lstStyle/>
          <a:p>
            <a:r>
              <a:rPr lang="en-GB" b="1" dirty="0"/>
              <a:t>Manifesto Pledges</a:t>
            </a:r>
          </a:p>
        </p:txBody>
      </p:sp>
      <p:sp>
        <p:nvSpPr>
          <p:cNvPr id="3" name="Content Placeholder 2"/>
          <p:cNvSpPr>
            <a:spLocks noGrp="1"/>
          </p:cNvSpPr>
          <p:nvPr>
            <p:ph idx="1"/>
          </p:nvPr>
        </p:nvSpPr>
        <p:spPr>
          <a:xfrm>
            <a:off x="457200" y="980728"/>
            <a:ext cx="8229600" cy="446038"/>
          </a:xfrm>
          <a:solidFill>
            <a:schemeClr val="bg1"/>
          </a:solidFill>
        </p:spPr>
        <p:txBody>
          <a:bodyPr>
            <a:normAutofit fontScale="77500" lnSpcReduction="20000"/>
          </a:bodyPr>
          <a:lstStyle/>
          <a:p>
            <a:r>
              <a:rPr lang="en-GB" dirty="0"/>
              <a:t>Manifesto pledges cover all the main areas of government:</a:t>
            </a:r>
          </a:p>
        </p:txBody>
      </p:sp>
      <p:grpSp>
        <p:nvGrpSpPr>
          <p:cNvPr id="18" name="Group 17"/>
          <p:cNvGrpSpPr/>
          <p:nvPr/>
        </p:nvGrpSpPr>
        <p:grpSpPr>
          <a:xfrm>
            <a:off x="467544" y="1556792"/>
            <a:ext cx="8064896" cy="1656184"/>
            <a:chOff x="721520" y="1700808"/>
            <a:chExt cx="7810920" cy="1512168"/>
          </a:xfrm>
        </p:grpSpPr>
        <p:pic>
          <p:nvPicPr>
            <p:cNvPr id="1029" name="Picture 5"/>
            <p:cNvPicPr>
              <a:picLocks noChangeAspect="1" noChangeArrowheads="1"/>
            </p:cNvPicPr>
            <p:nvPr/>
          </p:nvPicPr>
          <p:blipFill>
            <a:blip r:embed="rId3" cstate="print"/>
            <a:srcRect/>
            <a:stretch>
              <a:fillRect/>
            </a:stretch>
          </p:blipFill>
          <p:spPr bwMode="auto">
            <a:xfrm>
              <a:off x="721520" y="1700808"/>
              <a:ext cx="5773732" cy="1512168"/>
            </a:xfrm>
            <a:prstGeom prst="rect">
              <a:avLst/>
            </a:prstGeom>
            <a:noFill/>
            <a:ln w="9525">
              <a:noFill/>
              <a:miter lim="800000"/>
              <a:headEnd/>
              <a:tailEnd/>
            </a:ln>
          </p:spPr>
        </p:pic>
        <p:pic>
          <p:nvPicPr>
            <p:cNvPr id="1034" name="Picture 10"/>
            <p:cNvPicPr>
              <a:picLocks noChangeAspect="1" noChangeArrowheads="1"/>
            </p:cNvPicPr>
            <p:nvPr/>
          </p:nvPicPr>
          <p:blipFill>
            <a:blip r:embed="rId4" cstate="print"/>
            <a:srcRect/>
            <a:stretch>
              <a:fillRect/>
            </a:stretch>
          </p:blipFill>
          <p:spPr bwMode="auto">
            <a:xfrm>
              <a:off x="6445648" y="1700808"/>
              <a:ext cx="2086792" cy="1512168"/>
            </a:xfrm>
            <a:prstGeom prst="rect">
              <a:avLst/>
            </a:prstGeom>
            <a:noFill/>
            <a:ln w="9525">
              <a:noFill/>
              <a:miter lim="800000"/>
              <a:headEnd/>
              <a:tailEnd/>
            </a:ln>
          </p:spPr>
        </p:pic>
      </p:grpSp>
      <p:grpSp>
        <p:nvGrpSpPr>
          <p:cNvPr id="19" name="Group 18"/>
          <p:cNvGrpSpPr/>
          <p:nvPr/>
        </p:nvGrpSpPr>
        <p:grpSpPr>
          <a:xfrm>
            <a:off x="467544" y="3284984"/>
            <a:ext cx="8064896" cy="1656184"/>
            <a:chOff x="736818" y="3429000"/>
            <a:chExt cx="7795622" cy="1440160"/>
          </a:xfrm>
        </p:grpSpPr>
        <p:pic>
          <p:nvPicPr>
            <p:cNvPr id="1035" name="Picture 11"/>
            <p:cNvPicPr>
              <a:picLocks noChangeAspect="1" noChangeArrowheads="1"/>
            </p:cNvPicPr>
            <p:nvPr/>
          </p:nvPicPr>
          <p:blipFill>
            <a:blip r:embed="rId5" cstate="print"/>
            <a:srcRect/>
            <a:stretch>
              <a:fillRect/>
            </a:stretch>
          </p:blipFill>
          <p:spPr bwMode="auto">
            <a:xfrm>
              <a:off x="736818" y="3429000"/>
              <a:ext cx="4124730" cy="1440160"/>
            </a:xfrm>
            <a:prstGeom prst="rect">
              <a:avLst/>
            </a:prstGeom>
            <a:noFill/>
            <a:ln w="9525">
              <a:noFill/>
              <a:miter lim="800000"/>
              <a:headEnd/>
              <a:tailEnd/>
            </a:ln>
          </p:spPr>
        </p:pic>
        <p:pic>
          <p:nvPicPr>
            <p:cNvPr id="1036" name="Picture 12"/>
            <p:cNvPicPr>
              <a:picLocks noChangeAspect="1" noChangeArrowheads="1"/>
            </p:cNvPicPr>
            <p:nvPr/>
          </p:nvPicPr>
          <p:blipFill>
            <a:blip r:embed="rId6" cstate="print"/>
            <a:srcRect/>
            <a:stretch>
              <a:fillRect/>
            </a:stretch>
          </p:blipFill>
          <p:spPr bwMode="auto">
            <a:xfrm>
              <a:off x="4841274" y="3429000"/>
              <a:ext cx="3691166" cy="1440160"/>
            </a:xfrm>
            <a:prstGeom prst="rect">
              <a:avLst/>
            </a:prstGeom>
            <a:noFill/>
            <a:ln w="9525">
              <a:noFill/>
              <a:miter lim="800000"/>
              <a:headEnd/>
              <a:tailEnd/>
            </a:ln>
          </p:spPr>
        </p:pic>
      </p:grpSp>
      <p:grpSp>
        <p:nvGrpSpPr>
          <p:cNvPr id="20" name="Group 19"/>
          <p:cNvGrpSpPr/>
          <p:nvPr/>
        </p:nvGrpSpPr>
        <p:grpSpPr>
          <a:xfrm>
            <a:off x="438863" y="5013176"/>
            <a:ext cx="8093577" cy="1772816"/>
            <a:chOff x="755576" y="5085184"/>
            <a:chExt cx="7805545" cy="1512168"/>
          </a:xfrm>
        </p:grpSpPr>
        <p:pic>
          <p:nvPicPr>
            <p:cNvPr id="1037" name="Picture 13"/>
            <p:cNvPicPr>
              <a:picLocks noChangeAspect="1" noChangeArrowheads="1"/>
            </p:cNvPicPr>
            <p:nvPr/>
          </p:nvPicPr>
          <p:blipFill>
            <a:blip r:embed="rId7" cstate="print"/>
            <a:srcRect/>
            <a:stretch>
              <a:fillRect/>
            </a:stretch>
          </p:blipFill>
          <p:spPr bwMode="auto">
            <a:xfrm>
              <a:off x="755576" y="5085184"/>
              <a:ext cx="1872208" cy="1505622"/>
            </a:xfrm>
            <a:prstGeom prst="rect">
              <a:avLst/>
            </a:prstGeom>
            <a:noFill/>
            <a:ln w="9525">
              <a:noFill/>
              <a:miter lim="800000"/>
              <a:headEnd/>
              <a:tailEnd/>
            </a:ln>
          </p:spPr>
        </p:pic>
        <p:pic>
          <p:nvPicPr>
            <p:cNvPr id="1038" name="Picture 14"/>
            <p:cNvPicPr>
              <a:picLocks noChangeAspect="1" noChangeArrowheads="1"/>
            </p:cNvPicPr>
            <p:nvPr/>
          </p:nvPicPr>
          <p:blipFill>
            <a:blip r:embed="rId8" cstate="print"/>
            <a:srcRect/>
            <a:stretch>
              <a:fillRect/>
            </a:stretch>
          </p:blipFill>
          <p:spPr bwMode="auto">
            <a:xfrm>
              <a:off x="2627784" y="5085184"/>
              <a:ext cx="5933337" cy="1512168"/>
            </a:xfrm>
            <a:prstGeom prst="rect">
              <a:avLst/>
            </a:prstGeom>
            <a:no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56" y="116632"/>
            <a:ext cx="8844940" cy="1143000"/>
          </a:xfrm>
          <a:solidFill>
            <a:schemeClr val="bg1"/>
          </a:solidFill>
        </p:spPr>
        <p:txBody>
          <a:bodyPr>
            <a:normAutofit fontScale="90000"/>
          </a:bodyPr>
          <a:lstStyle/>
          <a:p>
            <a:r>
              <a:rPr lang="en-GB" b="1" dirty="0"/>
              <a:t>Manifesto Pledges on </a:t>
            </a:r>
            <a:r>
              <a:rPr lang="en-GB" b="1" u="sng" dirty="0"/>
              <a:t>Education 2017</a:t>
            </a:r>
          </a:p>
        </p:txBody>
      </p:sp>
      <p:sp>
        <p:nvSpPr>
          <p:cNvPr id="4" name="Content Placeholder 3"/>
          <p:cNvSpPr>
            <a:spLocks noGrp="1"/>
          </p:cNvSpPr>
          <p:nvPr>
            <p:ph sz="half" idx="1"/>
          </p:nvPr>
        </p:nvSpPr>
        <p:spPr>
          <a:xfrm>
            <a:off x="179512" y="1343932"/>
            <a:ext cx="4316288" cy="5325428"/>
          </a:xfrm>
          <a:solidFill>
            <a:schemeClr val="bg1"/>
          </a:solidFill>
        </p:spPr>
        <p:txBody>
          <a:bodyPr>
            <a:normAutofit fontScale="85000" lnSpcReduction="10000"/>
          </a:bodyPr>
          <a:lstStyle/>
          <a:p>
            <a:pPr>
              <a:buNone/>
            </a:pPr>
            <a:r>
              <a:rPr lang="en-GB" b="1" u="sng" dirty="0"/>
              <a:t>Pair Activity</a:t>
            </a:r>
          </a:p>
          <a:p>
            <a:r>
              <a:rPr lang="en-GB" b="1" u="sng" dirty="0"/>
              <a:t>Read</a:t>
            </a:r>
            <a:r>
              <a:rPr lang="en-GB" dirty="0"/>
              <a:t> the Manifesto Pledges from the Conservatives, Labour and Liberal Democrats from the 2017 General Election</a:t>
            </a:r>
          </a:p>
          <a:p>
            <a:r>
              <a:rPr lang="en-GB" b="1" u="sng" dirty="0"/>
              <a:t>Answer</a:t>
            </a:r>
            <a:r>
              <a:rPr lang="en-GB" dirty="0"/>
              <a:t> the questions on the right in your books</a:t>
            </a:r>
          </a:p>
          <a:p>
            <a:pPr lvl="1"/>
            <a:r>
              <a:rPr lang="en-GB" dirty="0"/>
              <a:t>For Question 2 you need to </a:t>
            </a:r>
            <a:r>
              <a:rPr lang="en-GB" b="1" i="1" u="sng" dirty="0"/>
              <a:t>decide</a:t>
            </a:r>
            <a:r>
              <a:rPr lang="en-GB" dirty="0"/>
              <a:t> which party you think offered the best deal and then </a:t>
            </a:r>
            <a:r>
              <a:rPr lang="en-GB" b="1" i="1" u="sng" dirty="0"/>
              <a:t>explain why</a:t>
            </a:r>
            <a:r>
              <a:rPr lang="en-GB" dirty="0"/>
              <a:t>, </a:t>
            </a:r>
            <a:r>
              <a:rPr lang="en-GB" b="1" i="1" u="sng" dirty="0"/>
              <a:t>giving examples</a:t>
            </a:r>
          </a:p>
          <a:p>
            <a:endParaRPr lang="en-GB" dirty="0"/>
          </a:p>
        </p:txBody>
      </p:sp>
      <p:sp>
        <p:nvSpPr>
          <p:cNvPr id="6" name="Content Placeholder 5"/>
          <p:cNvSpPr>
            <a:spLocks noGrp="1"/>
          </p:cNvSpPr>
          <p:nvPr>
            <p:ph sz="half" idx="2"/>
          </p:nvPr>
        </p:nvSpPr>
        <p:spPr>
          <a:xfrm>
            <a:off x="4648200" y="1343932"/>
            <a:ext cx="4388296" cy="5325428"/>
          </a:xfrm>
          <a:solidFill>
            <a:schemeClr val="bg2"/>
          </a:solidFill>
        </p:spPr>
        <p:txBody>
          <a:bodyPr>
            <a:normAutofit fontScale="85000" lnSpcReduction="10000"/>
          </a:bodyPr>
          <a:lstStyle/>
          <a:p>
            <a:pPr marL="514350" indent="-514350">
              <a:buFont typeface="+mj-lt"/>
              <a:buAutoNum type="arabicPeriod"/>
            </a:pPr>
            <a:r>
              <a:rPr lang="en-GB" dirty="0"/>
              <a:t>Which parties promised to do the following:</a:t>
            </a:r>
          </a:p>
          <a:p>
            <a:pPr marL="914400" lvl="1" indent="-514350">
              <a:buFont typeface="+mj-lt"/>
              <a:buAutoNum type="alphaLcParenR"/>
            </a:pPr>
            <a:r>
              <a:rPr lang="en-GB" dirty="0"/>
              <a:t>Allow more selective schools</a:t>
            </a:r>
          </a:p>
          <a:p>
            <a:pPr marL="914400" lvl="1" indent="-514350">
              <a:buFont typeface="+mj-lt"/>
              <a:buAutoNum type="alphaLcParenR"/>
            </a:pPr>
            <a:r>
              <a:rPr lang="en-GB" dirty="0"/>
              <a:t>Introduce a Pupil Premium for the poorest students</a:t>
            </a:r>
          </a:p>
          <a:p>
            <a:pPr marL="914400" lvl="1" indent="-514350">
              <a:buFont typeface="+mj-lt"/>
              <a:buAutoNum type="alphaLcParenR"/>
            </a:pPr>
            <a:r>
              <a:rPr lang="en-GB" dirty="0"/>
              <a:t>Allow teachers to earn more, (stop the pay cap / limit)</a:t>
            </a:r>
          </a:p>
          <a:p>
            <a:pPr marL="514350" indent="-514350">
              <a:buFont typeface="+mj-lt"/>
              <a:buAutoNum type="arabicPeriod"/>
            </a:pPr>
            <a:r>
              <a:rPr lang="en-GB" dirty="0"/>
              <a:t>Which party offered the ‘best deal’ for young people in education? </a:t>
            </a:r>
            <a:br>
              <a:rPr lang="en-GB" dirty="0"/>
            </a:br>
            <a:r>
              <a:rPr lang="en-GB" dirty="0"/>
              <a:t>Choose </a:t>
            </a:r>
            <a:r>
              <a:rPr lang="en-GB" b="1" u="sng" dirty="0"/>
              <a:t>ONE</a:t>
            </a:r>
            <a:r>
              <a:rPr lang="en-GB" dirty="0"/>
              <a:t> of the types of education below. </a:t>
            </a:r>
            <a:br>
              <a:rPr lang="en-GB" dirty="0"/>
            </a:br>
            <a:r>
              <a:rPr lang="en-GB" b="1" i="1" u="sng" dirty="0"/>
              <a:t>Why is it the best </a:t>
            </a:r>
            <a:r>
              <a:rPr lang="en-GB" b="1" i="1" u="sng"/>
              <a:t>deal?</a:t>
            </a:r>
            <a:endParaRPr lang="en-GB" dirty="0"/>
          </a:p>
          <a:p>
            <a:pPr marL="914400" lvl="1" indent="-514350">
              <a:buFont typeface="+mj-lt"/>
              <a:buAutoNum type="romanLcPeriod"/>
            </a:pPr>
            <a:r>
              <a:rPr lang="en-GB" dirty="0"/>
              <a:t>Secondary School</a:t>
            </a:r>
          </a:p>
          <a:p>
            <a:pPr marL="914400" lvl="1" indent="-514350">
              <a:buFont typeface="+mj-lt"/>
              <a:buAutoNum type="romanLcPeriod"/>
            </a:pPr>
            <a:r>
              <a:rPr lang="en-GB" dirty="0"/>
              <a:t>Further / Higher Education </a:t>
            </a:r>
            <a:br>
              <a:rPr lang="en-GB" dirty="0"/>
            </a:br>
            <a:r>
              <a:rPr lang="en-GB" dirty="0"/>
              <a:t>(6</a:t>
            </a:r>
            <a:r>
              <a:rPr lang="en-GB" baseline="30000" dirty="0"/>
              <a:t>th</a:t>
            </a:r>
            <a:r>
              <a:rPr lang="en-GB" dirty="0"/>
              <a:t> Form College &amp;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1143000"/>
          </a:xfrm>
          <a:solidFill>
            <a:schemeClr val="bg1"/>
          </a:solidFill>
        </p:spPr>
        <p:txBody>
          <a:bodyPr/>
          <a:lstStyle/>
          <a:p>
            <a:r>
              <a:rPr lang="en-GB" b="1" dirty="0"/>
              <a:t>Other campaigning methods</a:t>
            </a:r>
          </a:p>
        </p:txBody>
      </p:sp>
      <p:sp>
        <p:nvSpPr>
          <p:cNvPr id="3" name="Content Placeholder 2"/>
          <p:cNvSpPr>
            <a:spLocks noGrp="1"/>
          </p:cNvSpPr>
          <p:nvPr>
            <p:ph idx="1"/>
          </p:nvPr>
        </p:nvSpPr>
        <p:spPr>
          <a:xfrm>
            <a:off x="0" y="1340768"/>
            <a:ext cx="9144000" cy="5517232"/>
          </a:xfrm>
          <a:solidFill>
            <a:schemeClr val="bg1"/>
          </a:solidFill>
        </p:spPr>
        <p:txBody>
          <a:bodyPr>
            <a:normAutofit fontScale="92500" lnSpcReduction="20000"/>
          </a:bodyPr>
          <a:lstStyle/>
          <a:p>
            <a:r>
              <a:rPr lang="en-GB" sz="2800" dirty="0"/>
              <a:t>Political parties also develop a </a:t>
            </a:r>
            <a:r>
              <a:rPr lang="en-GB" sz="2800" b="1" i="1" u="sng" dirty="0"/>
              <a:t>range of campaign activities</a:t>
            </a:r>
            <a:r>
              <a:rPr lang="en-GB" sz="2800" dirty="0"/>
              <a:t> in the run up to an election to convince voters to vote for them...</a:t>
            </a:r>
          </a:p>
          <a:p>
            <a:pPr>
              <a:buNone/>
            </a:pPr>
            <a:r>
              <a:rPr lang="en-GB" sz="2800" b="1" u="sng" dirty="0"/>
              <a:t>Individual Activity</a:t>
            </a:r>
          </a:p>
          <a:p>
            <a:r>
              <a:rPr lang="en-GB" sz="2800" dirty="0"/>
              <a:t>On the desks around the room are different types of methods…</a:t>
            </a:r>
          </a:p>
          <a:p>
            <a:r>
              <a:rPr lang="en-GB" sz="2800" b="1" u="sng" dirty="0"/>
              <a:t>Find</a:t>
            </a:r>
            <a:r>
              <a:rPr lang="en-GB" sz="2800" dirty="0"/>
              <a:t> AT LEAST 5 methods and complete the worksheet with the information you find</a:t>
            </a:r>
          </a:p>
          <a:p>
            <a:r>
              <a:rPr lang="en-GB" sz="2800" b="1" u="sng" dirty="0"/>
              <a:t>Rate</a:t>
            </a:r>
            <a:r>
              <a:rPr lang="en-GB" sz="2800" dirty="0"/>
              <a:t> each of the 5 methods with how effective you think it is at convincing people to vote for a particular political party’s candidate</a:t>
            </a:r>
          </a:p>
          <a:p>
            <a:pPr lvl="1"/>
            <a:r>
              <a:rPr lang="en-GB" dirty="0"/>
              <a:t>1 very unsuccessful</a:t>
            </a:r>
          </a:p>
          <a:p>
            <a:pPr lvl="1"/>
            <a:r>
              <a:rPr lang="en-GB" dirty="0"/>
              <a:t>2 unsuccessful</a:t>
            </a:r>
          </a:p>
          <a:p>
            <a:pPr lvl="1"/>
            <a:r>
              <a:rPr lang="en-GB" dirty="0"/>
              <a:t>3 not sure either way</a:t>
            </a:r>
          </a:p>
          <a:p>
            <a:pPr lvl="1"/>
            <a:r>
              <a:rPr lang="en-GB" dirty="0"/>
              <a:t>4 successful</a:t>
            </a:r>
          </a:p>
          <a:p>
            <a:pPr lvl="1"/>
            <a:r>
              <a:rPr lang="en-GB" dirty="0"/>
              <a:t>5 very successful</a:t>
            </a:r>
          </a:p>
          <a:p>
            <a:endParaRPr lang="en-GB" sz="2800" dirty="0"/>
          </a:p>
        </p:txBody>
      </p:sp>
      <p:sp>
        <p:nvSpPr>
          <p:cNvPr id="4" name="Rounded Rectangle 3"/>
          <p:cNvSpPr/>
          <p:nvPr/>
        </p:nvSpPr>
        <p:spPr>
          <a:xfrm>
            <a:off x="4427984" y="4437112"/>
            <a:ext cx="4464496" cy="223224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You are about to judge a range of REAL LIFE campaign materials from recent US and UK election campaigns...</a:t>
            </a:r>
          </a:p>
        </p:txBody>
      </p:sp>
    </p:spTree>
    <p:extLst>
      <p:ext uri="{BB962C8B-B14F-4D97-AF65-F5344CB8AC3E}">
        <p14:creationId xmlns:p14="http://schemas.microsoft.com/office/powerpoint/2010/main" val="16485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2339770"/>
              </p:ext>
            </p:extLst>
          </p:nvPr>
        </p:nvGraphicFramePr>
        <p:xfrm>
          <a:off x="-36512" y="-27384"/>
          <a:ext cx="9143999" cy="6863898"/>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20000"/>
                    </a:ext>
                  </a:extLst>
                </a:gridCol>
                <a:gridCol w="3635895">
                  <a:extLst>
                    <a:ext uri="{9D8B030D-6E8A-4147-A177-3AD203B41FA5}">
                      <a16:colId xmlns:a16="http://schemas.microsoft.com/office/drawing/2014/main" val="20001"/>
                    </a:ext>
                  </a:extLst>
                </a:gridCol>
                <a:gridCol w="540569">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503039">
                  <a:extLst>
                    <a:ext uri="{9D8B030D-6E8A-4147-A177-3AD203B41FA5}">
                      <a16:colId xmlns:a16="http://schemas.microsoft.com/office/drawing/2014/main" val="20006"/>
                    </a:ext>
                  </a:extLst>
                </a:gridCol>
              </a:tblGrid>
              <a:tr h="432048">
                <a:tc rowSpan="2">
                  <a:txBody>
                    <a:bodyPr/>
                    <a:lstStyle/>
                    <a:p>
                      <a:endParaRPr lang="en-GB" sz="1600" dirty="0"/>
                    </a:p>
                  </a:txBody>
                  <a:tcPr>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1" dirty="0"/>
                        <a:t>How it is designed</a:t>
                      </a:r>
                      <a:r>
                        <a:rPr lang="en-GB" sz="1600" b="1" i="1" baseline="0" dirty="0"/>
                        <a:t> to work?</a:t>
                      </a:r>
                      <a:endParaRPr lang="en-GB" sz="1600" b="1" i="1" dirty="0"/>
                    </a:p>
                  </a:txBody>
                  <a:tcPr>
                    <a:solidFill>
                      <a:schemeClr val="bg1"/>
                    </a:solidFill>
                  </a:tcPr>
                </a:tc>
                <a:tc gridSpan="5">
                  <a:txBody>
                    <a:bodyPr/>
                    <a:lstStyle/>
                    <a:p>
                      <a:r>
                        <a:rPr lang="en-GB" sz="1600" b="1" i="1" dirty="0"/>
                        <a:t>How effective</a:t>
                      </a:r>
                      <a:r>
                        <a:rPr lang="en-GB" sz="1600" b="1" i="1" baseline="0" dirty="0"/>
                        <a:t> is it at promoting a political party? </a:t>
                      </a:r>
                      <a:br>
                        <a:rPr lang="en-GB" sz="1600" b="1" i="1" baseline="0" dirty="0"/>
                      </a:br>
                      <a:r>
                        <a:rPr lang="en-GB" sz="1600" b="1" i="1" baseline="0" dirty="0"/>
                        <a:t>5 = Very Good, 1 = Very bad</a:t>
                      </a:r>
                      <a:endParaRPr lang="en-GB" sz="1600" b="1" i="1" dirty="0"/>
                    </a:p>
                  </a:txBody>
                  <a:tcPr>
                    <a:solidFill>
                      <a:schemeClr val="bg1"/>
                    </a:solidFill>
                  </a:tcPr>
                </a:tc>
                <a:tc hMerge="1">
                  <a:txBody>
                    <a:bodyPr/>
                    <a:lstStyle/>
                    <a:p>
                      <a:endParaRPr lang="en-GB" dirty="0"/>
                    </a:p>
                  </a:txBody>
                  <a:tcPr>
                    <a:solidFill>
                      <a:schemeClr val="bg1"/>
                    </a:solidFill>
                  </a:tcPr>
                </a:tc>
                <a:tc hMerge="1">
                  <a:txBody>
                    <a:bodyPr/>
                    <a:lstStyle/>
                    <a:p>
                      <a:endParaRPr lang="en-GB" dirty="0"/>
                    </a:p>
                  </a:txBody>
                  <a:tcPr>
                    <a:solidFill>
                      <a:schemeClr val="bg1"/>
                    </a:solidFill>
                  </a:tcPr>
                </a:tc>
                <a:tc hMerge="1">
                  <a:txBody>
                    <a:bodyPr/>
                    <a:lstStyle/>
                    <a:p>
                      <a:endParaRPr lang="en-GB" dirty="0"/>
                    </a:p>
                  </a:txBody>
                  <a:tcPr>
                    <a:solidFill>
                      <a:schemeClr val="bg1"/>
                    </a:solidFill>
                  </a:tcPr>
                </a:tc>
                <a:tc hMerge="1">
                  <a:txBody>
                    <a:bodyPr/>
                    <a:lstStyle/>
                    <a:p>
                      <a:endParaRPr lang="en-GB" dirty="0"/>
                    </a:p>
                  </a:txBody>
                  <a:tcPr>
                    <a:solidFill>
                      <a:schemeClr val="bg1"/>
                    </a:solidFill>
                  </a:tcPr>
                </a:tc>
                <a:extLst>
                  <a:ext uri="{0D108BD9-81ED-4DB2-BD59-A6C34878D82A}">
                    <a16:rowId xmlns:a16="http://schemas.microsoft.com/office/drawing/2014/main" val="10000"/>
                  </a:ext>
                </a:extLst>
              </a:tr>
              <a:tr h="0">
                <a:tc vMerge="1">
                  <a:txBody>
                    <a:bodyPr/>
                    <a:lstStyle/>
                    <a:p>
                      <a:endParaRPr lang="en-GB" dirty="0"/>
                    </a:p>
                  </a:txBody>
                  <a:tcPr>
                    <a:solidFill>
                      <a:schemeClr val="bg1"/>
                    </a:solidFill>
                  </a:tcPr>
                </a:tc>
                <a:tc vMerge="1">
                  <a:txBody>
                    <a:bodyPr/>
                    <a:lstStyle/>
                    <a:p>
                      <a:endParaRPr lang="en-GB"/>
                    </a:p>
                  </a:txBody>
                  <a:tcPr/>
                </a:tc>
                <a:tc>
                  <a:txBody>
                    <a:bodyPr/>
                    <a:lstStyle/>
                    <a:p>
                      <a:r>
                        <a:rPr lang="en-GB" sz="1600" dirty="0"/>
                        <a:t>1</a:t>
                      </a:r>
                    </a:p>
                  </a:txBody>
                  <a:tcPr>
                    <a:solidFill>
                      <a:schemeClr val="bg1"/>
                    </a:solidFill>
                  </a:tcPr>
                </a:tc>
                <a:tc>
                  <a:txBody>
                    <a:bodyPr/>
                    <a:lstStyle/>
                    <a:p>
                      <a:r>
                        <a:rPr lang="en-GB" sz="1600" dirty="0"/>
                        <a:t>2</a:t>
                      </a:r>
                    </a:p>
                  </a:txBody>
                  <a:tcPr>
                    <a:solidFill>
                      <a:schemeClr val="bg1"/>
                    </a:solidFill>
                  </a:tcPr>
                </a:tc>
                <a:tc>
                  <a:txBody>
                    <a:bodyPr/>
                    <a:lstStyle/>
                    <a:p>
                      <a:r>
                        <a:rPr lang="en-GB" sz="1600" dirty="0"/>
                        <a:t>3</a:t>
                      </a:r>
                    </a:p>
                  </a:txBody>
                  <a:tcPr>
                    <a:solidFill>
                      <a:schemeClr val="bg1"/>
                    </a:solidFill>
                  </a:tcPr>
                </a:tc>
                <a:tc>
                  <a:txBody>
                    <a:bodyPr/>
                    <a:lstStyle/>
                    <a:p>
                      <a:r>
                        <a:rPr lang="en-GB" sz="1600" dirty="0"/>
                        <a:t>4</a:t>
                      </a:r>
                    </a:p>
                  </a:txBody>
                  <a:tcPr>
                    <a:solidFill>
                      <a:schemeClr val="bg1"/>
                    </a:solidFill>
                  </a:tcPr>
                </a:tc>
                <a:tc>
                  <a:txBody>
                    <a:bodyPr/>
                    <a:lstStyle/>
                    <a:p>
                      <a:r>
                        <a:rPr lang="en-GB" sz="1600" dirty="0"/>
                        <a:t>5</a:t>
                      </a:r>
                    </a:p>
                  </a:txBody>
                  <a:tcPr>
                    <a:solidFill>
                      <a:schemeClr val="bg1"/>
                    </a:solidFill>
                  </a:tcPr>
                </a:tc>
                <a:extLst>
                  <a:ext uri="{0D108BD9-81ED-4DB2-BD59-A6C34878D82A}">
                    <a16:rowId xmlns:a16="http://schemas.microsoft.com/office/drawing/2014/main" val="10001"/>
                  </a:ext>
                </a:extLst>
              </a:tr>
              <a:tr h="456735">
                <a:tc>
                  <a:txBody>
                    <a:bodyPr/>
                    <a:lstStyle/>
                    <a:p>
                      <a:r>
                        <a:rPr lang="en-GB" sz="1600" dirty="0"/>
                        <a:t>Rosettes &amp; Badges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Publicise the political</a:t>
                      </a:r>
                      <a:r>
                        <a:rPr lang="en-GB" sz="1600" baseline="0" dirty="0"/>
                        <a:t> party; get people to remember the party and the name of their candidate</a:t>
                      </a:r>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pPr algn="ctr"/>
                      <a:r>
                        <a:rPr lang="en-GB" sz="2800" b="1" dirty="0"/>
                        <a:t>X</a:t>
                      </a:r>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extLst>
                  <a:ext uri="{0D108BD9-81ED-4DB2-BD59-A6C34878D82A}">
                    <a16:rowId xmlns:a16="http://schemas.microsoft.com/office/drawing/2014/main" val="10002"/>
                  </a:ext>
                </a:extLst>
              </a:tr>
              <a:tr h="312008">
                <a:tc>
                  <a:txBody>
                    <a:bodyPr/>
                    <a:lstStyle/>
                    <a:p>
                      <a:r>
                        <a:rPr lang="en-GB" sz="1600" dirty="0"/>
                        <a:t>Leaflets</a:t>
                      </a:r>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extLst>
                  <a:ext uri="{0D108BD9-81ED-4DB2-BD59-A6C34878D82A}">
                    <a16:rowId xmlns:a16="http://schemas.microsoft.com/office/drawing/2014/main" val="10003"/>
                  </a:ext>
                </a:extLst>
              </a:tr>
              <a:tr h="378296">
                <a:tc>
                  <a:txBody>
                    <a:bodyPr/>
                    <a:lstStyle/>
                    <a:p>
                      <a:r>
                        <a:rPr lang="en-GB" sz="1600" dirty="0"/>
                        <a:t>Signs</a:t>
                      </a:r>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extLst>
                  <a:ext uri="{0D108BD9-81ED-4DB2-BD59-A6C34878D82A}">
                    <a16:rowId xmlns:a16="http://schemas.microsoft.com/office/drawing/2014/main" val="10004"/>
                  </a:ext>
                </a:extLst>
              </a:tr>
              <a:tr h="391487">
                <a:tc>
                  <a:txBody>
                    <a:bodyPr/>
                    <a:lstStyle/>
                    <a:p>
                      <a:r>
                        <a:rPr lang="en-GB" sz="1600" dirty="0"/>
                        <a:t>Flags</a:t>
                      </a:r>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extLst>
                  <a:ext uri="{0D108BD9-81ED-4DB2-BD59-A6C34878D82A}">
                    <a16:rowId xmlns:a16="http://schemas.microsoft.com/office/drawing/2014/main" val="10005"/>
                  </a:ext>
                </a:extLst>
              </a:tr>
              <a:tr h="391487">
                <a:tc>
                  <a:txBody>
                    <a:bodyPr/>
                    <a:lstStyle/>
                    <a:p>
                      <a:r>
                        <a:rPr lang="en-GB" sz="1600" dirty="0"/>
                        <a:t>Mascots</a:t>
                      </a:r>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extLst>
                  <a:ext uri="{0D108BD9-81ED-4DB2-BD59-A6C34878D82A}">
                    <a16:rowId xmlns:a16="http://schemas.microsoft.com/office/drawing/2014/main" val="10006"/>
                  </a:ext>
                </a:extLst>
              </a:tr>
              <a:tr h="611060">
                <a:tc>
                  <a:txBody>
                    <a:bodyPr/>
                    <a:lstStyle/>
                    <a:p>
                      <a:r>
                        <a:rPr lang="en-GB" sz="1600" dirty="0"/>
                        <a:t>Positive Adverts FOR your own party</a:t>
                      </a:r>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extLst>
                  <a:ext uri="{0D108BD9-81ED-4DB2-BD59-A6C34878D82A}">
                    <a16:rowId xmlns:a16="http://schemas.microsoft.com/office/drawing/2014/main" val="10007"/>
                  </a:ext>
                </a:extLst>
              </a:tr>
              <a:tr h="611060">
                <a:tc>
                  <a:txBody>
                    <a:bodyPr/>
                    <a:lstStyle/>
                    <a:p>
                      <a:r>
                        <a:rPr lang="en-GB" sz="1600" dirty="0"/>
                        <a:t>Negative</a:t>
                      </a:r>
                      <a:r>
                        <a:rPr lang="en-GB" sz="1600" baseline="0" dirty="0"/>
                        <a:t> Adverts AGAINST the other parties</a:t>
                      </a:r>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extLst>
                  <a:ext uri="{0D108BD9-81ED-4DB2-BD59-A6C34878D82A}">
                    <a16:rowId xmlns:a16="http://schemas.microsoft.com/office/drawing/2014/main" val="10008"/>
                  </a:ext>
                </a:extLst>
              </a:tr>
              <a:tr h="359740">
                <a:tc>
                  <a:txBody>
                    <a:bodyPr/>
                    <a:lstStyle/>
                    <a:p>
                      <a:r>
                        <a:rPr lang="en-GB" sz="1600" dirty="0"/>
                        <a:t>Wackier</a:t>
                      </a:r>
                      <a:r>
                        <a:rPr lang="en-GB" sz="1600" baseline="0" dirty="0"/>
                        <a:t> Ideas</a:t>
                      </a:r>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tc>
                  <a:txBody>
                    <a:bodyPr/>
                    <a:lstStyle/>
                    <a:p>
                      <a:endParaRPr lang="en-GB" sz="1600" dirty="0"/>
                    </a:p>
                  </a:txBody>
                  <a:tcPr>
                    <a:solidFill>
                      <a:schemeClr val="bg1"/>
                    </a:solidFill>
                  </a:tcPr>
                </a:tc>
                <a:tc>
                  <a:txBody>
                    <a:bodyPr/>
                    <a:lstStyle/>
                    <a:p>
                      <a:endParaRPr lang="en-GB" sz="1600"/>
                    </a:p>
                  </a:txBody>
                  <a:tcPr>
                    <a:solidFill>
                      <a:schemeClr val="bg1"/>
                    </a:solidFill>
                  </a:tcPr>
                </a:tc>
                <a:tc>
                  <a:txBody>
                    <a:bodyPr/>
                    <a:lstStyle/>
                    <a:p>
                      <a:endParaRPr lang="en-GB" sz="1600"/>
                    </a:p>
                  </a:txBody>
                  <a:tcPr>
                    <a:solidFill>
                      <a:schemeClr val="bg1"/>
                    </a:solidFill>
                  </a:tcPr>
                </a:tc>
                <a:extLst>
                  <a:ext uri="{0D108BD9-81ED-4DB2-BD59-A6C34878D82A}">
                    <a16:rowId xmlns:a16="http://schemas.microsoft.com/office/drawing/2014/main" val="10009"/>
                  </a:ext>
                </a:extLst>
              </a:tr>
              <a:tr h="354020">
                <a:tc>
                  <a:txBody>
                    <a:bodyPr/>
                    <a:lstStyle/>
                    <a:p>
                      <a:r>
                        <a:rPr lang="en-GB" sz="1600" dirty="0"/>
                        <a:t>Canvassing for Votes</a:t>
                      </a:r>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extLst>
                  <a:ext uri="{0D108BD9-81ED-4DB2-BD59-A6C34878D82A}">
                    <a16:rowId xmlns:a16="http://schemas.microsoft.com/office/drawing/2014/main" val="10010"/>
                  </a:ext>
                </a:extLst>
              </a:tr>
              <a:tr h="348300">
                <a:tc>
                  <a:txBody>
                    <a:bodyPr/>
                    <a:lstStyle/>
                    <a:p>
                      <a:r>
                        <a:rPr lang="en-GB" sz="1600" dirty="0"/>
                        <a:t>TV Debates</a:t>
                      </a:r>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extLst>
                  <a:ext uri="{0D108BD9-81ED-4DB2-BD59-A6C34878D82A}">
                    <a16:rowId xmlns:a16="http://schemas.microsoft.com/office/drawing/2014/main" val="10011"/>
                  </a:ext>
                </a:extLst>
              </a:tr>
              <a:tr h="342580">
                <a:tc>
                  <a:txBody>
                    <a:bodyPr/>
                    <a:lstStyle/>
                    <a:p>
                      <a:r>
                        <a:rPr lang="en-GB" sz="1600" dirty="0"/>
                        <a:t>Speeches</a:t>
                      </a:r>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extLst>
                  <a:ext uri="{0D108BD9-81ED-4DB2-BD59-A6C34878D82A}">
                    <a16:rowId xmlns:a16="http://schemas.microsoft.com/office/drawing/2014/main" val="10012"/>
                  </a:ext>
                </a:extLst>
              </a:tr>
              <a:tr h="336860">
                <a:tc>
                  <a:txBody>
                    <a:bodyPr/>
                    <a:lstStyle/>
                    <a:p>
                      <a:r>
                        <a:rPr lang="en-GB" sz="1600" dirty="0"/>
                        <a:t>Rally / Street Marches</a:t>
                      </a:r>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extLst>
                  <a:ext uri="{0D108BD9-81ED-4DB2-BD59-A6C34878D82A}">
                    <a16:rowId xmlns:a16="http://schemas.microsoft.com/office/drawing/2014/main" val="10013"/>
                  </a:ext>
                </a:extLst>
              </a:tr>
              <a:tr h="422528">
                <a:tc>
                  <a:txBody>
                    <a:bodyPr/>
                    <a:lstStyle/>
                    <a:p>
                      <a:r>
                        <a:rPr lang="en-GB" sz="1600" dirty="0"/>
                        <a:t>Polling Station conversations</a:t>
                      </a:r>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tc>
                  <a:txBody>
                    <a:bodyPr/>
                    <a:lstStyle/>
                    <a:p>
                      <a:endParaRPr lang="en-GB" sz="1600" dirty="0"/>
                    </a:p>
                  </a:txBody>
                  <a:tcPr>
                    <a:solidFill>
                      <a:schemeClr val="bg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77815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CCFF">
            <a:alpha val="0"/>
          </a:srgbClr>
        </a:solidFill>
        <a:effectLst/>
      </p:bgPr>
    </p:bg>
    <p:spTree>
      <p:nvGrpSpPr>
        <p:cNvPr id="1" name=""/>
        <p:cNvGrpSpPr/>
        <p:nvPr/>
      </p:nvGrpSpPr>
      <p:grpSpPr>
        <a:xfrm>
          <a:off x="0" y="0"/>
          <a:ext cx="0" cy="0"/>
          <a:chOff x="0" y="0"/>
          <a:chExt cx="0" cy="0"/>
        </a:xfrm>
      </p:grpSpPr>
      <p:sp>
        <p:nvSpPr>
          <p:cNvPr id="6147" name="Title 5"/>
          <p:cNvSpPr>
            <a:spLocks noGrp="1"/>
          </p:cNvSpPr>
          <p:nvPr>
            <p:ph type="title"/>
          </p:nvPr>
        </p:nvSpPr>
        <p:spPr>
          <a:xfrm>
            <a:off x="147812" y="144016"/>
            <a:ext cx="8229600" cy="1143000"/>
          </a:xfrm>
        </p:spPr>
        <p:txBody>
          <a:bodyPr/>
          <a:lstStyle/>
          <a:p>
            <a:pPr algn="l" eaLnBrk="1" hangingPunct="1"/>
            <a:r>
              <a:rPr lang="en-GB" sz="3200" b="1" dirty="0">
                <a:latin typeface="Comic Sans MS" pitchFamily="66" charset="0"/>
              </a:rPr>
              <a:t>Rosettes (with ribbon around the edges) and Badges</a:t>
            </a:r>
          </a:p>
        </p:txBody>
      </p:sp>
      <p:sp>
        <p:nvSpPr>
          <p:cNvPr id="6148" name="Content Placeholder 6"/>
          <p:cNvSpPr>
            <a:spLocks noGrp="1"/>
          </p:cNvSpPr>
          <p:nvPr>
            <p:ph sz="half" idx="1"/>
          </p:nvPr>
        </p:nvSpPr>
        <p:spPr>
          <a:xfrm>
            <a:off x="179388" y="1335533"/>
            <a:ext cx="4795960" cy="3787827"/>
          </a:xfrm>
        </p:spPr>
        <p:txBody>
          <a:bodyPr>
            <a:normAutofit lnSpcReduction="10000"/>
          </a:bodyPr>
          <a:lstStyle/>
          <a:p>
            <a:pPr eaLnBrk="1" hangingPunct="1"/>
            <a:r>
              <a:rPr lang="en-GB" b="1" dirty="0">
                <a:latin typeface="Comic Sans MS" pitchFamily="66" charset="0"/>
              </a:rPr>
              <a:t>Two MPs in Scotland wearing the rosette of their party (SNP) during the 2015 General Election</a:t>
            </a:r>
          </a:p>
          <a:p>
            <a:pPr lvl="1"/>
            <a:r>
              <a:rPr lang="en-GB" dirty="0">
                <a:latin typeface="Comic Sans MS" pitchFamily="66" charset="0"/>
              </a:rPr>
              <a:t>Parties also make badges like the one on the right for one of Barack Obama’s Election Campaigns </a:t>
            </a:r>
            <a:br>
              <a:rPr lang="en-GB" dirty="0">
                <a:latin typeface="Comic Sans MS" pitchFamily="66" charset="0"/>
              </a:rPr>
            </a:br>
            <a:r>
              <a:rPr lang="en-GB" dirty="0">
                <a:latin typeface="Comic Sans MS" pitchFamily="66" charset="0"/>
              </a:rPr>
              <a:t>(see below)</a:t>
            </a:r>
          </a:p>
        </p:txBody>
      </p:sp>
      <p:pic>
        <p:nvPicPr>
          <p:cNvPr id="13322" name="Picture 10" descr="http://www.leadingsmart.com/images/2008/07/29/change.jpg"/>
          <p:cNvPicPr>
            <a:picLocks noChangeAspect="1" noChangeArrowheads="1"/>
          </p:cNvPicPr>
          <p:nvPr/>
        </p:nvPicPr>
        <p:blipFill>
          <a:blip r:embed="rId3" cstate="print"/>
          <a:srcRect/>
          <a:stretch>
            <a:fillRect/>
          </a:stretch>
        </p:blipFill>
        <p:spPr bwMode="auto">
          <a:xfrm>
            <a:off x="6549066" y="5123361"/>
            <a:ext cx="2415546" cy="1556792"/>
          </a:xfrm>
          <a:prstGeom prst="rect">
            <a:avLst/>
          </a:prstGeom>
          <a:noFill/>
          <a:ln w="53975">
            <a:solidFill>
              <a:schemeClr val="accent3"/>
            </a:solidFill>
          </a:ln>
        </p:spPr>
      </p:pic>
      <p:pic>
        <p:nvPicPr>
          <p:cNvPr id="2" name="Picture 1">
            <a:hlinkClick r:id="rId4"/>
            <a:extLst>
              <a:ext uri="{FF2B5EF4-FFF2-40B4-BE49-F238E27FC236}">
                <a16:creationId xmlns:a16="http://schemas.microsoft.com/office/drawing/2014/main" id="{1F43725A-ACB5-4FCB-9F94-9E6D44A9CC9F}"/>
              </a:ext>
            </a:extLst>
          </p:cNvPr>
          <p:cNvPicPr>
            <a:picLocks noChangeAspect="1"/>
          </p:cNvPicPr>
          <p:nvPr/>
        </p:nvPicPr>
        <p:blipFill>
          <a:blip r:embed="rId5"/>
          <a:stretch>
            <a:fillRect/>
          </a:stretch>
        </p:blipFill>
        <p:spPr>
          <a:xfrm>
            <a:off x="4975348" y="908720"/>
            <a:ext cx="4020840" cy="3618756"/>
          </a:xfrm>
          <a:prstGeom prst="rect">
            <a:avLst/>
          </a:prstGeom>
        </p:spPr>
      </p:pic>
      <p:sp>
        <p:nvSpPr>
          <p:cNvPr id="3" name="Rectangle 2">
            <a:extLst>
              <a:ext uri="{FF2B5EF4-FFF2-40B4-BE49-F238E27FC236}">
                <a16:creationId xmlns:a16="http://schemas.microsoft.com/office/drawing/2014/main" id="{54484D8F-FB15-40D9-8F59-F1E94A756BF2}"/>
              </a:ext>
            </a:extLst>
          </p:cNvPr>
          <p:cNvSpPr/>
          <p:nvPr/>
        </p:nvSpPr>
        <p:spPr>
          <a:xfrm>
            <a:off x="219360" y="5102894"/>
            <a:ext cx="6080832" cy="1692771"/>
          </a:xfrm>
          <a:prstGeom prst="rect">
            <a:avLst/>
          </a:prstGeom>
        </p:spPr>
        <p:txBody>
          <a:bodyPr wrap="square">
            <a:spAutoFit/>
          </a:bodyPr>
          <a:lstStyle/>
          <a:p>
            <a:pPr marL="457200" indent="-457200">
              <a:buFont typeface="Arial" panose="020B0604020202020204" pitchFamily="34" charset="0"/>
              <a:buChar char="•"/>
            </a:pPr>
            <a:r>
              <a:rPr lang="en-GB" sz="2600" b="1" dirty="0">
                <a:latin typeface="Comic Sans MS" pitchFamily="66" charset="0"/>
              </a:rPr>
              <a:t>Badges and rosettes usually promote have the name of the candidate and the main manifesto pledge of the political party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1916</Words>
  <Application>Microsoft Office PowerPoint</Application>
  <PresentationFormat>On-screen Show (4:3)</PresentationFormat>
  <Paragraphs>168</Paragraphs>
  <Slides>22</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Comic Sans MS</vt:lpstr>
      <vt:lpstr>Office Theme</vt:lpstr>
      <vt:lpstr>Bitmap Image</vt:lpstr>
      <vt:lpstr>UK Political Parties elected in UK Parliament</vt:lpstr>
      <vt:lpstr>PowerPoint Presentation</vt:lpstr>
      <vt:lpstr>What are Political Parties...?</vt:lpstr>
      <vt:lpstr>What are Manifestos…?</vt:lpstr>
      <vt:lpstr>Manifesto Pledges</vt:lpstr>
      <vt:lpstr>Manifesto Pledges on Education 2017</vt:lpstr>
      <vt:lpstr>Other campaigning methods</vt:lpstr>
      <vt:lpstr>PowerPoint Presentation</vt:lpstr>
      <vt:lpstr>Rosettes (with ribbon around the edges) and Badges</vt:lpstr>
      <vt:lpstr>Leaflets that will come through your door which summarise the main manifesto pledges the party are promising if they get elected.</vt:lpstr>
      <vt:lpstr>PowerPoint Presentation</vt:lpstr>
      <vt:lpstr>Positive Adverts - they are designed to show off  how good a party is  (what their achievements are, the best things they are promising in their manifesto)</vt:lpstr>
      <vt:lpstr>Negative Adverts – they are designed to point out how bad the other parties are, (what their worst failures are, the worst things they are promising in their manifesto) </vt:lpstr>
      <vt:lpstr>Negative Adverts - “Parody Advertising”</vt:lpstr>
      <vt:lpstr>During elections there are lots of campaign materials all over the local community. It is hard to get noticed so some Political Parties also try wackier ideas. This is UKIP during the European elections in 2009. Someone is driving around the local community with a loudspeaker telling people to vote for UKIP and telling everyone what they are promising.</vt:lpstr>
      <vt:lpstr>Canvassing for votes</vt:lpstr>
      <vt:lpstr>TV Debates – this is a photo of the first ever series of Leadership TV Debates in the UK in May 2010.   It is an opportunity for the leaders of the main political parties to get their points across on live TV and ask the leaders of the other parties difficult questions to try and catch them out!</vt:lpstr>
      <vt:lpstr>This is an advert in a local newspaper in East Anglia, England inviting citizens to go to a hustings meeting during the 2015 General Election campaign.</vt:lpstr>
      <vt:lpstr>This is a rally in the 2004 USA presidential elections</vt:lpstr>
      <vt:lpstr>Campaigners go on a street march in the 2004 USA Presidential Elections.  It is very similar to a rally.</vt:lpstr>
      <vt:lpstr>Late on Election Day, political parties and their candidate and campaigners might talk to the voters as they enter the Polling Station (where you go to vote). This is a last minute effort to convince people to vote for them.  This is Jeremy Corbin, the ex-leader of the Labour Party outside a Polling Station in 2018 (Local Council Elections)</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MXX – XX LXX - XXX</dc:title>
  <dc:creator>BertiB</dc:creator>
  <cp:lastModifiedBy>Aaron  Barbour</cp:lastModifiedBy>
  <cp:revision>104</cp:revision>
  <cp:lastPrinted>2021-06-18T07:41:23Z</cp:lastPrinted>
  <dcterms:created xsi:type="dcterms:W3CDTF">2011-09-25T15:32:38Z</dcterms:created>
  <dcterms:modified xsi:type="dcterms:W3CDTF">2022-03-22T08:44:51Z</dcterms:modified>
</cp:coreProperties>
</file>