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2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rol\Documents\Battersea%20Society\Hustings%202022\Wandsworth%20Income%20and%20Spend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rol\Documents\Battersea%20Society\Hustings%202022\Wandsworth%20Income%20and%20Spen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Main</a:t>
            </a:r>
            <a:r>
              <a:rPr lang="en-US" baseline="0"/>
              <a:t> Income Sources for Wandsworth</a:t>
            </a:r>
            <a:endParaRPr lang="en-US"/>
          </a:p>
        </c:rich>
      </c:tx>
      <c:overlay val="1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NHS transfers, commercial &amp; other income</c:v>
                </c:pt>
              </c:strCache>
            </c:strRef>
          </c:tx>
          <c:invertIfNegative val="0"/>
          <c:cat>
            <c:strRef>
              <c:f>Sheet1!$B$1:$K$1</c:f>
              <c:strCache>
                <c:ptCount val="10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</c:v>
                </c:pt>
                <c:pt idx="9">
                  <c:v>2019-20</c:v>
                </c:pt>
              </c:strCache>
            </c:strRef>
          </c:cat>
          <c:val>
            <c:numRef>
              <c:f>Sheet1!$B$2:$K$2</c:f>
              <c:numCache>
                <c:formatCode>General</c:formatCode>
                <c:ptCount val="10"/>
                <c:pt idx="0">
                  <c:v>19915</c:v>
                </c:pt>
                <c:pt idx="1">
                  <c:v>11552</c:v>
                </c:pt>
                <c:pt idx="2">
                  <c:v>13381</c:v>
                </c:pt>
                <c:pt idx="3">
                  <c:v>13641</c:v>
                </c:pt>
                <c:pt idx="4">
                  <c:v>15132</c:v>
                </c:pt>
                <c:pt idx="5">
                  <c:v>18184</c:v>
                </c:pt>
                <c:pt idx="6">
                  <c:v>45532</c:v>
                </c:pt>
                <c:pt idx="7">
                  <c:v>15386</c:v>
                </c:pt>
                <c:pt idx="8">
                  <c:v>21218</c:v>
                </c:pt>
                <c:pt idx="9">
                  <c:v>19571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D1-487E-BA37-93AD3608387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Council tax</c:v>
                </c:pt>
              </c:strCache>
            </c:strRef>
          </c:tx>
          <c:invertIfNegative val="0"/>
          <c:cat>
            <c:strRef>
              <c:f>Sheet1!$B$1:$K$1</c:f>
              <c:strCache>
                <c:ptCount val="10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</c:v>
                </c:pt>
                <c:pt idx="9">
                  <c:v>2019-20</c:v>
                </c:pt>
              </c:strCache>
            </c:strRef>
          </c:cat>
          <c:val>
            <c:numRef>
              <c:f>Sheet1!$B$3:$K$3</c:f>
              <c:numCache>
                <c:formatCode>General</c:formatCode>
                <c:ptCount val="10"/>
                <c:pt idx="0">
                  <c:v>55389</c:v>
                </c:pt>
                <c:pt idx="1">
                  <c:v>55409</c:v>
                </c:pt>
                <c:pt idx="2">
                  <c:v>54914</c:v>
                </c:pt>
                <c:pt idx="3">
                  <c:v>49751</c:v>
                </c:pt>
                <c:pt idx="4">
                  <c:v>49967</c:v>
                </c:pt>
                <c:pt idx="5">
                  <c:v>51092</c:v>
                </c:pt>
                <c:pt idx="6">
                  <c:v>54051</c:v>
                </c:pt>
                <c:pt idx="7">
                  <c:v>56362</c:v>
                </c:pt>
                <c:pt idx="8">
                  <c:v>57226</c:v>
                </c:pt>
                <c:pt idx="9">
                  <c:v>59921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D1-487E-BA37-93AD3608387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Locally-retained business rates</c:v>
                </c:pt>
              </c:strCache>
            </c:strRef>
          </c:tx>
          <c:invertIfNegative val="0"/>
          <c:cat>
            <c:strRef>
              <c:f>Sheet1!$B$1:$K$1</c:f>
              <c:strCache>
                <c:ptCount val="10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</c:v>
                </c:pt>
                <c:pt idx="9">
                  <c:v>2019-20</c:v>
                </c:pt>
              </c:strCache>
            </c:strRef>
          </c:cat>
          <c:val>
            <c:numRef>
              <c:f>Sheet1!$B$4:$K$4</c:f>
              <c:numCache>
                <c:formatCode>General</c:formatCode>
                <c:ptCount val="10"/>
                <c:pt idx="3">
                  <c:v>71375</c:v>
                </c:pt>
                <c:pt idx="4">
                  <c:v>74082</c:v>
                </c:pt>
                <c:pt idx="5">
                  <c:v>75460</c:v>
                </c:pt>
                <c:pt idx="6">
                  <c:v>73607</c:v>
                </c:pt>
                <c:pt idx="7">
                  <c:v>71757</c:v>
                </c:pt>
                <c:pt idx="8">
                  <c:v>113097</c:v>
                </c:pt>
                <c:pt idx="9">
                  <c:v>106234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D1-487E-BA37-93AD36083876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Government funding</c:v>
                </c:pt>
              </c:strCache>
            </c:strRef>
          </c:tx>
          <c:invertIfNegative val="0"/>
          <c:cat>
            <c:strRef>
              <c:f>Sheet1!$B$1:$K$1</c:f>
              <c:strCache>
                <c:ptCount val="10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</c:v>
                </c:pt>
                <c:pt idx="9">
                  <c:v>2019-20</c:v>
                </c:pt>
              </c:strCache>
            </c:strRef>
          </c:cat>
          <c:val>
            <c:numRef>
              <c:f>Sheet1!$B$5:$K$5</c:f>
              <c:numCache>
                <c:formatCode>General</c:formatCode>
                <c:ptCount val="10"/>
                <c:pt idx="0">
                  <c:v>227157</c:v>
                </c:pt>
                <c:pt idx="1">
                  <c:v>210382</c:v>
                </c:pt>
                <c:pt idx="2">
                  <c:v>201379</c:v>
                </c:pt>
                <c:pt idx="3">
                  <c:v>124516</c:v>
                </c:pt>
                <c:pt idx="4">
                  <c:v>106568</c:v>
                </c:pt>
                <c:pt idx="5">
                  <c:v>82440</c:v>
                </c:pt>
                <c:pt idx="6">
                  <c:v>75124</c:v>
                </c:pt>
                <c:pt idx="7">
                  <c:v>73456</c:v>
                </c:pt>
                <c:pt idx="8">
                  <c:v>41413</c:v>
                </c:pt>
                <c:pt idx="9">
                  <c:v>48402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D1-487E-BA37-93AD360838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2821632"/>
        <c:axId val="122839808"/>
      </c:barChart>
      <c:catAx>
        <c:axId val="122821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2839808"/>
        <c:crosses val="autoZero"/>
        <c:auto val="1"/>
        <c:lblAlgn val="ctr"/>
        <c:lblOffset val="100"/>
        <c:noMultiLvlLbl val="0"/>
      </c:catAx>
      <c:valAx>
        <c:axId val="122839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282163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Wands</a:t>
            </a:r>
            <a:r>
              <a:rPr lang="en-GB" baseline="0"/>
              <a:t>worth Service Spend</a:t>
            </a:r>
            <a:endParaRPr lang="en-GB"/>
          </a:p>
        </c:rich>
      </c:tx>
      <c:overlay val="1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Sheet1!$A$26</c:f>
              <c:strCache>
                <c:ptCount val="1"/>
                <c:pt idx="0">
                  <c:v>Planning &amp; development</c:v>
                </c:pt>
              </c:strCache>
            </c:strRef>
          </c:tx>
          <c:invertIfNegative val="0"/>
          <c:cat>
            <c:strRef>
              <c:f>Sheet1!$B$25:$K$25</c:f>
              <c:strCache>
                <c:ptCount val="10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</c:v>
                </c:pt>
                <c:pt idx="9">
                  <c:v>2019-20</c:v>
                </c:pt>
              </c:strCache>
            </c:strRef>
          </c:cat>
          <c:val>
            <c:numRef>
              <c:f>Sheet1!$B$26:$K$26</c:f>
              <c:numCache>
                <c:formatCode>General</c:formatCode>
                <c:ptCount val="10"/>
                <c:pt idx="0">
                  <c:v>3687</c:v>
                </c:pt>
                <c:pt idx="1">
                  <c:v>5877</c:v>
                </c:pt>
                <c:pt idx="2">
                  <c:v>4139</c:v>
                </c:pt>
                <c:pt idx="3">
                  <c:v>3313</c:v>
                </c:pt>
                <c:pt idx="4">
                  <c:v>2860</c:v>
                </c:pt>
                <c:pt idx="5">
                  <c:v>3490</c:v>
                </c:pt>
                <c:pt idx="6">
                  <c:v>4341</c:v>
                </c:pt>
                <c:pt idx="7">
                  <c:v>2437</c:v>
                </c:pt>
                <c:pt idx="8">
                  <c:v>1798</c:v>
                </c:pt>
                <c:pt idx="9">
                  <c:v>7601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DF-4C9B-8B9D-33821814ED12}"/>
            </c:ext>
          </c:extLst>
        </c:ser>
        <c:ser>
          <c:idx val="1"/>
          <c:order val="1"/>
          <c:tx>
            <c:strRef>
              <c:f>Sheet1!$A$27</c:f>
              <c:strCache>
                <c:ptCount val="1"/>
                <c:pt idx="0">
                  <c:v>Housing</c:v>
                </c:pt>
              </c:strCache>
            </c:strRef>
          </c:tx>
          <c:invertIfNegative val="0"/>
          <c:cat>
            <c:strRef>
              <c:f>Sheet1!$B$25:$K$25</c:f>
              <c:strCache>
                <c:ptCount val="10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</c:v>
                </c:pt>
                <c:pt idx="9">
                  <c:v>2019-20</c:v>
                </c:pt>
              </c:strCache>
            </c:strRef>
          </c:cat>
          <c:val>
            <c:numRef>
              <c:f>Sheet1!$B$27:$K$27</c:f>
              <c:numCache>
                <c:formatCode>General</c:formatCode>
                <c:ptCount val="10"/>
                <c:pt idx="0">
                  <c:v>18879</c:v>
                </c:pt>
                <c:pt idx="1">
                  <c:v>11828</c:v>
                </c:pt>
                <c:pt idx="2">
                  <c:v>3965</c:v>
                </c:pt>
                <c:pt idx="3">
                  <c:v>5528</c:v>
                </c:pt>
                <c:pt idx="4">
                  <c:v>3720</c:v>
                </c:pt>
                <c:pt idx="5">
                  <c:v>2255</c:v>
                </c:pt>
                <c:pt idx="6">
                  <c:v>3202</c:v>
                </c:pt>
                <c:pt idx="7">
                  <c:v>5995</c:v>
                </c:pt>
                <c:pt idx="8">
                  <c:v>3219</c:v>
                </c:pt>
                <c:pt idx="9">
                  <c:v>7193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DF-4C9B-8B9D-33821814ED12}"/>
            </c:ext>
          </c:extLst>
        </c:ser>
        <c:ser>
          <c:idx val="2"/>
          <c:order val="2"/>
          <c:tx>
            <c:strRef>
              <c:f>Sheet1!$A$28</c:f>
              <c:strCache>
                <c:ptCount val="1"/>
                <c:pt idx="0">
                  <c:v>Cultural and related</c:v>
                </c:pt>
              </c:strCache>
            </c:strRef>
          </c:tx>
          <c:invertIfNegative val="0"/>
          <c:cat>
            <c:strRef>
              <c:f>Sheet1!$B$25:$K$25</c:f>
              <c:strCache>
                <c:ptCount val="10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</c:v>
                </c:pt>
                <c:pt idx="9">
                  <c:v>2019-20</c:v>
                </c:pt>
              </c:strCache>
            </c:strRef>
          </c:cat>
          <c:val>
            <c:numRef>
              <c:f>Sheet1!$B$28:$K$28</c:f>
              <c:numCache>
                <c:formatCode>General</c:formatCode>
                <c:ptCount val="10"/>
                <c:pt idx="0">
                  <c:v>17083</c:v>
                </c:pt>
                <c:pt idx="1">
                  <c:v>15341</c:v>
                </c:pt>
                <c:pt idx="2">
                  <c:v>13192</c:v>
                </c:pt>
                <c:pt idx="3">
                  <c:v>9207</c:v>
                </c:pt>
                <c:pt idx="4">
                  <c:v>8165</c:v>
                </c:pt>
                <c:pt idx="5">
                  <c:v>6341</c:v>
                </c:pt>
                <c:pt idx="6">
                  <c:v>4246</c:v>
                </c:pt>
                <c:pt idx="7">
                  <c:v>3874</c:v>
                </c:pt>
                <c:pt idx="8">
                  <c:v>4855</c:v>
                </c:pt>
                <c:pt idx="9">
                  <c:v>5243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DF-4C9B-8B9D-33821814ED12}"/>
            </c:ext>
          </c:extLst>
        </c:ser>
        <c:ser>
          <c:idx val="3"/>
          <c:order val="3"/>
          <c:tx>
            <c:strRef>
              <c:f>Sheet1!$A$29</c:f>
              <c:strCache>
                <c:ptCount val="1"/>
                <c:pt idx="0">
                  <c:v>Central services</c:v>
                </c:pt>
              </c:strCache>
            </c:strRef>
          </c:tx>
          <c:invertIfNegative val="0"/>
          <c:cat>
            <c:strRef>
              <c:f>Sheet1!$B$25:$K$25</c:f>
              <c:strCache>
                <c:ptCount val="10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</c:v>
                </c:pt>
                <c:pt idx="9">
                  <c:v>2019-20</c:v>
                </c:pt>
              </c:strCache>
            </c:strRef>
          </c:cat>
          <c:val>
            <c:numRef>
              <c:f>Sheet1!$B$29:$K$29</c:f>
              <c:numCache>
                <c:formatCode>General</c:formatCode>
                <c:ptCount val="10"/>
                <c:pt idx="0">
                  <c:v>11341</c:v>
                </c:pt>
                <c:pt idx="1">
                  <c:v>9205</c:v>
                </c:pt>
                <c:pt idx="2">
                  <c:v>12550</c:v>
                </c:pt>
                <c:pt idx="3">
                  <c:v>12560</c:v>
                </c:pt>
                <c:pt idx="4">
                  <c:v>12725</c:v>
                </c:pt>
                <c:pt idx="5">
                  <c:v>11346</c:v>
                </c:pt>
                <c:pt idx="6">
                  <c:v>9067</c:v>
                </c:pt>
                <c:pt idx="7">
                  <c:v>7910</c:v>
                </c:pt>
                <c:pt idx="8">
                  <c:v>7379</c:v>
                </c:pt>
                <c:pt idx="9">
                  <c:v>10325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DF-4C9B-8B9D-33821814ED12}"/>
            </c:ext>
          </c:extLst>
        </c:ser>
        <c:ser>
          <c:idx val="4"/>
          <c:order val="4"/>
          <c:tx>
            <c:strRef>
              <c:f>Sheet1!$A$30</c:f>
              <c:strCache>
                <c:ptCount val="1"/>
                <c:pt idx="0">
                  <c:v>Highways and transport</c:v>
                </c:pt>
              </c:strCache>
            </c:strRef>
          </c:tx>
          <c:invertIfNegative val="0"/>
          <c:cat>
            <c:strRef>
              <c:f>Sheet1!$B$25:$K$25</c:f>
              <c:strCache>
                <c:ptCount val="10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</c:v>
                </c:pt>
                <c:pt idx="9">
                  <c:v>2019-20</c:v>
                </c:pt>
              </c:strCache>
            </c:strRef>
          </c:cat>
          <c:val>
            <c:numRef>
              <c:f>Sheet1!$B$30:$K$30</c:f>
              <c:numCache>
                <c:formatCode>General</c:formatCode>
                <c:ptCount val="10"/>
                <c:pt idx="0">
                  <c:v>1198</c:v>
                </c:pt>
                <c:pt idx="1">
                  <c:v>2032</c:v>
                </c:pt>
                <c:pt idx="2">
                  <c:v>5324</c:v>
                </c:pt>
                <c:pt idx="3">
                  <c:v>903</c:v>
                </c:pt>
                <c:pt idx="4">
                  <c:v>600</c:v>
                </c:pt>
                <c:pt idx="5">
                  <c:v>-1633</c:v>
                </c:pt>
                <c:pt idx="6">
                  <c:v>296</c:v>
                </c:pt>
                <c:pt idx="7">
                  <c:v>-3909</c:v>
                </c:pt>
                <c:pt idx="8">
                  <c:v>-6128</c:v>
                </c:pt>
                <c:pt idx="9">
                  <c:v>-7246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DF-4C9B-8B9D-33821814ED12}"/>
            </c:ext>
          </c:extLst>
        </c:ser>
        <c:ser>
          <c:idx val="5"/>
          <c:order val="5"/>
          <c:tx>
            <c:strRef>
              <c:f>Sheet1!$A$31</c:f>
              <c:strCache>
                <c:ptCount val="1"/>
                <c:pt idx="0">
                  <c:v>Non-schools education</c:v>
                </c:pt>
              </c:strCache>
            </c:strRef>
          </c:tx>
          <c:invertIfNegative val="0"/>
          <c:cat>
            <c:strRef>
              <c:f>Sheet1!$B$25:$K$25</c:f>
              <c:strCache>
                <c:ptCount val="10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</c:v>
                </c:pt>
                <c:pt idx="9">
                  <c:v>2019-20</c:v>
                </c:pt>
              </c:strCache>
            </c:strRef>
          </c:cat>
          <c:val>
            <c:numRef>
              <c:f>Sheet1!$B$31:$K$31</c:f>
              <c:numCache>
                <c:formatCode>General</c:formatCode>
                <c:ptCount val="10"/>
                <c:pt idx="0">
                  <c:v>31242</c:v>
                </c:pt>
                <c:pt idx="1">
                  <c:v>22239</c:v>
                </c:pt>
                <c:pt idx="2">
                  <c:v>22871</c:v>
                </c:pt>
                <c:pt idx="3">
                  <c:v>20387</c:v>
                </c:pt>
                <c:pt idx="4">
                  <c:v>35013</c:v>
                </c:pt>
                <c:pt idx="5">
                  <c:v>33546</c:v>
                </c:pt>
                <c:pt idx="6">
                  <c:v>37660</c:v>
                </c:pt>
                <c:pt idx="7">
                  <c:v>23395</c:v>
                </c:pt>
                <c:pt idx="8">
                  <c:v>25386</c:v>
                </c:pt>
                <c:pt idx="9">
                  <c:v>22740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9DF-4C9B-8B9D-33821814ED12}"/>
            </c:ext>
          </c:extLst>
        </c:ser>
        <c:ser>
          <c:idx val="6"/>
          <c:order val="6"/>
          <c:tx>
            <c:strRef>
              <c:f>Sheet1!$A$32</c:f>
              <c:strCache>
                <c:ptCount val="1"/>
                <c:pt idx="0">
                  <c:v>Environment and regulatory</c:v>
                </c:pt>
              </c:strCache>
            </c:strRef>
          </c:tx>
          <c:invertIfNegative val="0"/>
          <c:cat>
            <c:strRef>
              <c:f>Sheet1!$B$25:$K$25</c:f>
              <c:strCache>
                <c:ptCount val="10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</c:v>
                </c:pt>
                <c:pt idx="9">
                  <c:v>2019-20</c:v>
                </c:pt>
              </c:strCache>
            </c:strRef>
          </c:cat>
          <c:val>
            <c:numRef>
              <c:f>Sheet1!$B$32:$K$32</c:f>
              <c:numCache>
                <c:formatCode>General</c:formatCode>
                <c:ptCount val="10"/>
                <c:pt idx="0">
                  <c:v>36281</c:v>
                </c:pt>
                <c:pt idx="1">
                  <c:v>35061</c:v>
                </c:pt>
                <c:pt idx="2">
                  <c:v>31906</c:v>
                </c:pt>
                <c:pt idx="3">
                  <c:v>28863</c:v>
                </c:pt>
                <c:pt idx="4">
                  <c:v>29194</c:v>
                </c:pt>
                <c:pt idx="5">
                  <c:v>26764</c:v>
                </c:pt>
                <c:pt idx="6">
                  <c:v>25167</c:v>
                </c:pt>
                <c:pt idx="7">
                  <c:v>27673</c:v>
                </c:pt>
                <c:pt idx="8">
                  <c:v>24851</c:v>
                </c:pt>
                <c:pt idx="9">
                  <c:v>25229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9DF-4C9B-8B9D-33821814ED12}"/>
            </c:ext>
          </c:extLst>
        </c:ser>
        <c:ser>
          <c:idx val="7"/>
          <c:order val="7"/>
          <c:tx>
            <c:strRef>
              <c:f>Sheet1!$A$33</c:f>
              <c:strCache>
                <c:ptCount val="1"/>
                <c:pt idx="0">
                  <c:v>Children's social services</c:v>
                </c:pt>
              </c:strCache>
            </c:strRef>
          </c:tx>
          <c:invertIfNegative val="0"/>
          <c:cat>
            <c:strRef>
              <c:f>Sheet1!$B$25:$K$25</c:f>
              <c:strCache>
                <c:ptCount val="10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</c:v>
                </c:pt>
                <c:pt idx="9">
                  <c:v>2019-20</c:v>
                </c:pt>
              </c:strCache>
            </c:strRef>
          </c:cat>
          <c:val>
            <c:numRef>
              <c:f>Sheet1!$B$33:$K$33</c:f>
              <c:numCache>
                <c:formatCode>General</c:formatCode>
                <c:ptCount val="10"/>
                <c:pt idx="0">
                  <c:v>44641</c:v>
                </c:pt>
                <c:pt idx="1">
                  <c:v>45987</c:v>
                </c:pt>
                <c:pt idx="2">
                  <c:v>44978</c:v>
                </c:pt>
                <c:pt idx="3">
                  <c:v>44077</c:v>
                </c:pt>
                <c:pt idx="4">
                  <c:v>35283</c:v>
                </c:pt>
                <c:pt idx="5">
                  <c:v>38063</c:v>
                </c:pt>
                <c:pt idx="6">
                  <c:v>47689</c:v>
                </c:pt>
                <c:pt idx="7">
                  <c:v>54595</c:v>
                </c:pt>
                <c:pt idx="8">
                  <c:v>57577</c:v>
                </c:pt>
                <c:pt idx="9">
                  <c:v>53833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9DF-4C9B-8B9D-33821814ED12}"/>
            </c:ext>
          </c:extLst>
        </c:ser>
        <c:ser>
          <c:idx val="8"/>
          <c:order val="8"/>
          <c:tx>
            <c:strRef>
              <c:f>Sheet1!$A$34</c:f>
              <c:strCache>
                <c:ptCount val="1"/>
                <c:pt idx="0">
                  <c:v>Adult social care</c:v>
                </c:pt>
              </c:strCache>
            </c:strRef>
          </c:tx>
          <c:invertIfNegative val="0"/>
          <c:cat>
            <c:strRef>
              <c:f>Sheet1!$B$25:$K$25</c:f>
              <c:strCache>
                <c:ptCount val="10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  <c:pt idx="6">
                  <c:v>2016-17</c:v>
                </c:pt>
                <c:pt idx="7">
                  <c:v>2017-18</c:v>
                </c:pt>
                <c:pt idx="8">
                  <c:v>2018-19</c:v>
                </c:pt>
                <c:pt idx="9">
                  <c:v>2019-20</c:v>
                </c:pt>
              </c:strCache>
            </c:strRef>
          </c:cat>
          <c:val>
            <c:numRef>
              <c:f>Sheet1!$B$34:$K$34</c:f>
              <c:numCache>
                <c:formatCode>General</c:formatCode>
                <c:ptCount val="10"/>
                <c:pt idx="0">
                  <c:v>121253</c:v>
                </c:pt>
                <c:pt idx="1">
                  <c:v>115101</c:v>
                </c:pt>
                <c:pt idx="2">
                  <c:v>118230</c:v>
                </c:pt>
                <c:pt idx="3">
                  <c:v>104493</c:v>
                </c:pt>
                <c:pt idx="4">
                  <c:v>103277</c:v>
                </c:pt>
                <c:pt idx="5">
                  <c:v>104597</c:v>
                </c:pt>
                <c:pt idx="6">
                  <c:v>103574</c:v>
                </c:pt>
                <c:pt idx="7">
                  <c:v>112013</c:v>
                </c:pt>
                <c:pt idx="8">
                  <c:v>109379</c:v>
                </c:pt>
                <c:pt idx="9">
                  <c:v>104760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9DF-4C9B-8B9D-33821814ED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2696064"/>
        <c:axId val="122697600"/>
      </c:barChart>
      <c:catAx>
        <c:axId val="122696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2697600"/>
        <c:crosses val="autoZero"/>
        <c:auto val="1"/>
        <c:lblAlgn val="ctr"/>
        <c:lblOffset val="100"/>
        <c:noMultiLvlLbl val="0"/>
      </c:catAx>
      <c:valAx>
        <c:axId val="122697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269606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BEF-B47D-4CBE-880D-A5D871ED9EBF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258-ABFB-4CE8-94C1-6C1878357A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2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BEF-B47D-4CBE-880D-A5D871ED9EBF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258-ABFB-4CE8-94C1-6C1878357A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12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BEF-B47D-4CBE-880D-A5D871ED9EBF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258-ABFB-4CE8-94C1-6C1878357A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0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BEF-B47D-4CBE-880D-A5D871ED9EBF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258-ABFB-4CE8-94C1-6C1878357A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8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BEF-B47D-4CBE-880D-A5D871ED9EBF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258-ABFB-4CE8-94C1-6C1878357A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9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BEF-B47D-4CBE-880D-A5D871ED9EBF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258-ABFB-4CE8-94C1-6C1878357A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36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BEF-B47D-4CBE-880D-A5D871ED9EBF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258-ABFB-4CE8-94C1-6C1878357A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793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BEF-B47D-4CBE-880D-A5D871ED9EBF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258-ABFB-4CE8-94C1-6C1878357A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38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BEF-B47D-4CBE-880D-A5D871ED9EBF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258-ABFB-4CE8-94C1-6C1878357A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4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BEF-B47D-4CBE-880D-A5D871ED9EBF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258-ABFB-4CE8-94C1-6C1878357A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538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BEF-B47D-4CBE-880D-A5D871ED9EBF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258-ABFB-4CE8-94C1-6C1878357A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38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FDBEF-B47D-4CBE-880D-A5D871ED9EBF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34258-ABFB-4CE8-94C1-6C1878357A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3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620688"/>
            <a:ext cx="8001000" cy="5778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16632"/>
            <a:ext cx="7772400" cy="1470025"/>
          </a:xfrm>
        </p:spPr>
        <p:txBody>
          <a:bodyPr/>
          <a:lstStyle/>
          <a:p>
            <a:r>
              <a:rPr lang="en-GB" dirty="0"/>
              <a:t>Your Vote Counts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5805264"/>
            <a:ext cx="6400800" cy="838944"/>
          </a:xfr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local government and you</a:t>
            </a:r>
          </a:p>
        </p:txBody>
      </p:sp>
    </p:spTree>
    <p:extLst>
      <p:ext uri="{BB962C8B-B14F-4D97-AF65-F5344CB8AC3E}">
        <p14:creationId xmlns:p14="http://schemas.microsoft.com/office/powerpoint/2010/main" val="38267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Parliament and Local 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Central Government (Parliament):</a:t>
            </a:r>
          </a:p>
          <a:p>
            <a:pPr lvl="1"/>
            <a:r>
              <a:rPr lang="en-GB" dirty="0"/>
              <a:t>determines the responsibilities to be carried out by local government</a:t>
            </a:r>
          </a:p>
          <a:p>
            <a:pPr lvl="1"/>
            <a:r>
              <a:rPr lang="en-GB" dirty="0"/>
              <a:t>is the primary source of funding </a:t>
            </a:r>
          </a:p>
          <a:p>
            <a:pPr lvl="1"/>
            <a:r>
              <a:rPr lang="en-GB" dirty="0"/>
              <a:t>determines the rules for local government income (e.g., sets business rates, limits council tax increases) </a:t>
            </a:r>
          </a:p>
          <a:p>
            <a:r>
              <a:rPr lang="en-GB" dirty="0"/>
              <a:t>MPs can influence legislation that governs services to be provided by local government.  They cannot make decisions about how or to whom local services are provided.  </a:t>
            </a:r>
          </a:p>
        </p:txBody>
      </p:sp>
    </p:spTree>
    <p:extLst>
      <p:ext uri="{BB962C8B-B14F-4D97-AF65-F5344CB8AC3E}">
        <p14:creationId xmlns:p14="http://schemas.microsoft.com/office/powerpoint/2010/main" val="13136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Responsibilities of London Boroughs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032" y="1616943"/>
            <a:ext cx="3466728" cy="3684265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Environmental health</a:t>
            </a:r>
          </a:p>
          <a:p>
            <a:r>
              <a:rPr lang="en-GB" dirty="0"/>
              <a:t>Waste collection</a:t>
            </a:r>
          </a:p>
          <a:p>
            <a:r>
              <a:rPr lang="en-GB" dirty="0"/>
              <a:t>Waste disposal</a:t>
            </a:r>
          </a:p>
          <a:p>
            <a:r>
              <a:rPr lang="en-GB" dirty="0"/>
              <a:t>Planning applications, licensing</a:t>
            </a:r>
          </a:p>
          <a:p>
            <a:r>
              <a:rPr lang="en-GB" dirty="0"/>
              <a:t>Strategic planning</a:t>
            </a:r>
          </a:p>
          <a:p>
            <a:r>
              <a:rPr lang="en-GB" dirty="0"/>
              <a:t>Local taxation collection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41648" y="1616943"/>
            <a:ext cx="3466728" cy="354024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Education</a:t>
            </a:r>
          </a:p>
          <a:p>
            <a:r>
              <a:rPr lang="en-GB" dirty="0"/>
              <a:t>Highways</a:t>
            </a:r>
          </a:p>
          <a:p>
            <a:r>
              <a:rPr lang="en-GB" dirty="0"/>
              <a:t>Transport planning</a:t>
            </a:r>
          </a:p>
          <a:p>
            <a:r>
              <a:rPr lang="en-GB" dirty="0"/>
              <a:t>Social care</a:t>
            </a:r>
          </a:p>
          <a:p>
            <a:r>
              <a:rPr lang="en-GB" dirty="0"/>
              <a:t>Housing</a:t>
            </a:r>
          </a:p>
          <a:p>
            <a:r>
              <a:rPr lang="en-GB" dirty="0"/>
              <a:t>Libraries</a:t>
            </a:r>
          </a:p>
          <a:p>
            <a:r>
              <a:rPr lang="en-GB" dirty="0"/>
              <a:t>Leisure and recreation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5013176"/>
            <a:ext cx="7740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Councillors make decisions about local services.  They do not have the power to offer services not authorised by central government.</a:t>
            </a:r>
          </a:p>
        </p:txBody>
      </p:sp>
    </p:spTree>
    <p:extLst>
      <p:ext uri="{BB962C8B-B14F-4D97-AF65-F5344CB8AC3E}">
        <p14:creationId xmlns:p14="http://schemas.microsoft.com/office/powerpoint/2010/main" val="1172139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Wandsworth Council Works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83568" y="1616943"/>
            <a:ext cx="7922840" cy="354024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Councillors representing geographic wards are elected every four years</a:t>
            </a:r>
          </a:p>
          <a:p>
            <a:r>
              <a:rPr lang="en-GB" dirty="0"/>
              <a:t>The party with the most councillors runs the borough Council and elects the Council leader</a:t>
            </a:r>
          </a:p>
          <a:p>
            <a:r>
              <a:rPr lang="en-GB" dirty="0"/>
              <a:t>Decisions by the Council are carried out by the chief executive and civil servants</a:t>
            </a:r>
          </a:p>
          <a:p>
            <a:r>
              <a:rPr lang="en-GB" dirty="0"/>
              <a:t>Current composition of the Council:</a:t>
            </a:r>
          </a:p>
          <a:p>
            <a:pPr lvl="1"/>
            <a:r>
              <a:rPr lang="en-GB" dirty="0"/>
              <a:t>Conservative 33 (-7 from previous election)</a:t>
            </a:r>
          </a:p>
          <a:p>
            <a:pPr lvl="1"/>
            <a:r>
              <a:rPr lang="en-GB" dirty="0"/>
              <a:t>Labour 26 (+7 from previous election)</a:t>
            </a:r>
          </a:p>
          <a:p>
            <a:pPr lvl="1"/>
            <a:r>
              <a:rPr lang="en-GB" dirty="0"/>
              <a:t>Independent (+1 from </a:t>
            </a:r>
            <a:r>
              <a:rPr lang="en-GB"/>
              <a:t>previous election)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421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3008313" cy="419646"/>
          </a:xfrm>
        </p:spPr>
        <p:txBody>
          <a:bodyPr/>
          <a:lstStyle/>
          <a:p>
            <a:r>
              <a:rPr lang="en-GB" dirty="0"/>
              <a:t>Declining Income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Council tax is less than 1/3 of local government income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According to the National Audit Office, since 2010-11, </a:t>
            </a:r>
            <a:r>
              <a:rPr lang="en-GB" sz="1600" dirty="0" err="1"/>
              <a:t>Wandsworth’s</a:t>
            </a:r>
            <a:r>
              <a:rPr lang="en-GB" sz="1600" dirty="0"/>
              <a:t> spending power has decreased by 32%; the population has increased by 9%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Since 2013-14, local governments have been able to keep 50% of the business rates they collect, but this has not offset the decline in funding from central Government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658940"/>
              </p:ext>
            </p:extLst>
          </p:nvPr>
        </p:nvGraphicFramePr>
        <p:xfrm>
          <a:off x="3575050" y="273050"/>
          <a:ext cx="5245422" cy="5892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11960" y="6072861"/>
            <a:ext cx="2849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Source:  National Audit Office; ‘000’s</a:t>
            </a:r>
          </a:p>
        </p:txBody>
      </p:sp>
    </p:spTree>
    <p:extLst>
      <p:ext uri="{BB962C8B-B14F-4D97-AF65-F5344CB8AC3E}">
        <p14:creationId xmlns:p14="http://schemas.microsoft.com/office/powerpoint/2010/main" val="771991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3008313" cy="670396"/>
          </a:xfrm>
        </p:spPr>
        <p:txBody>
          <a:bodyPr>
            <a:noAutofit/>
          </a:bodyPr>
          <a:lstStyle/>
          <a:p>
            <a:r>
              <a:rPr lang="en-GB" dirty="0"/>
              <a:t>Adult social care dominates spending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According to the National Audit Office, service spending in Wandsworth has declined 19.5% since 2010-11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Adult social care is the single largest category of spending, but has declined since 2010-11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Schools are funded separately and have not been included in the income or spending data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767290"/>
              </p:ext>
            </p:extLst>
          </p:nvPr>
        </p:nvGraphicFramePr>
        <p:xfrm>
          <a:off x="3575050" y="273050"/>
          <a:ext cx="5245422" cy="5892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72483" y="6072861"/>
            <a:ext cx="5071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Source:  National Audit Office; net of sales, fees and charges; ‘000’s</a:t>
            </a:r>
          </a:p>
        </p:txBody>
      </p:sp>
    </p:spTree>
    <p:extLst>
      <p:ext uri="{BB962C8B-B14F-4D97-AF65-F5344CB8AC3E}">
        <p14:creationId xmlns:p14="http://schemas.microsoft.com/office/powerpoint/2010/main" val="498977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025" y="19819"/>
            <a:ext cx="4757770" cy="6729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032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Your Vote Counts</vt:lpstr>
      <vt:lpstr>Parliament and Local Government</vt:lpstr>
      <vt:lpstr>Responsibilities of London Boroughs</vt:lpstr>
      <vt:lpstr>How Wandsworth Council Works</vt:lpstr>
      <vt:lpstr>Declining Income </vt:lpstr>
      <vt:lpstr>Adult social care dominates spending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Vote Counts</dc:title>
  <dc:creator>Carol</dc:creator>
  <cp:lastModifiedBy>Aaron  Barbour</cp:lastModifiedBy>
  <cp:revision>14</cp:revision>
  <dcterms:created xsi:type="dcterms:W3CDTF">2022-03-16T18:13:50Z</dcterms:created>
  <dcterms:modified xsi:type="dcterms:W3CDTF">2022-03-22T08:46:26Z</dcterms:modified>
</cp:coreProperties>
</file>